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4"/>
  </p:sldMasterIdLst>
  <p:notesMasterIdLst>
    <p:notesMasterId r:id="rId11"/>
  </p:notesMasterIdLst>
  <p:handoutMasterIdLst>
    <p:handoutMasterId r:id="rId12"/>
  </p:handoutMasterIdLst>
  <p:sldIdLst>
    <p:sldId id="336" r:id="rId5"/>
    <p:sldId id="338" r:id="rId6"/>
    <p:sldId id="339" r:id="rId7"/>
    <p:sldId id="340" r:id="rId8"/>
    <p:sldId id="341" r:id="rId9"/>
    <p:sldId id="342" r:id="rId10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1103E38-E680-45EF-A3FF-CD8F5D5ABDB1}">
          <p14:sldIdLst>
            <p14:sldId id="336"/>
            <p14:sldId id="338"/>
            <p14:sldId id="339"/>
            <p14:sldId id="340"/>
            <p14:sldId id="341"/>
            <p14:sldId id="34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9AFDE"/>
    <a:srgbClr val="759FCC"/>
    <a:srgbClr val="065097"/>
    <a:srgbClr val="BDD0E9"/>
    <a:srgbClr val="41719C"/>
    <a:srgbClr val="035099"/>
    <a:srgbClr val="CC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802836-3D74-6B2B-0BA4-11EA2161C875}" v="94" dt="2020-06-12T10:58:50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3613" autoAdjust="0"/>
  </p:normalViewPr>
  <p:slideViewPr>
    <p:cSldViewPr snapToGrid="0">
      <p:cViewPr varScale="1">
        <p:scale>
          <a:sx n="104" d="100"/>
          <a:sy n="104" d="100"/>
        </p:scale>
        <p:origin x="61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A6DDE3-E0E6-4C6B-910E-53C41DCDF40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CC6564D-2149-428F-A7FD-0108D3F9C230}">
      <dgm:prSet phldrT="[Text]" custT="1"/>
      <dgm:spPr/>
      <dgm:t>
        <a:bodyPr/>
        <a:lstStyle/>
        <a:p>
          <a:r>
            <a:rPr lang="en-GB" sz="2400" dirty="0"/>
            <a:t>Start </a:t>
          </a:r>
          <a:r>
            <a:rPr lang="en-GB" sz="2400" dirty="0" smtClean="0"/>
            <a:t>of written </a:t>
          </a:r>
          <a:r>
            <a:rPr lang="en-GB" sz="2400" dirty="0"/>
            <a:t>assignment </a:t>
          </a:r>
          <a:r>
            <a:rPr lang="en-GB" sz="2400" dirty="0" smtClean="0"/>
            <a:t>– Mid </a:t>
          </a:r>
          <a:r>
            <a:rPr lang="en-GB" sz="2400" dirty="0"/>
            <a:t>June </a:t>
          </a:r>
        </a:p>
      </dgm:t>
    </dgm:pt>
    <dgm:pt modelId="{BF48E906-9E4F-44B5-85EE-440F498A8353}" type="parTrans" cxnId="{9559B7B9-816A-495E-B804-EB564F9611C9}">
      <dgm:prSet/>
      <dgm:spPr/>
      <dgm:t>
        <a:bodyPr/>
        <a:lstStyle/>
        <a:p>
          <a:endParaRPr lang="en-GB"/>
        </a:p>
      </dgm:t>
    </dgm:pt>
    <dgm:pt modelId="{3D3354F6-B37C-45BC-9E94-83733FEFE3C4}" type="sibTrans" cxnId="{9559B7B9-816A-495E-B804-EB564F9611C9}">
      <dgm:prSet/>
      <dgm:spPr/>
      <dgm:t>
        <a:bodyPr/>
        <a:lstStyle/>
        <a:p>
          <a:endParaRPr lang="en-GB"/>
        </a:p>
      </dgm:t>
    </dgm:pt>
    <dgm:pt modelId="{4E2B581C-D7AC-468C-A249-7A9D0A645F04}">
      <dgm:prSet phldrT="[Text]" custT="1"/>
      <dgm:spPr/>
      <dgm:t>
        <a:bodyPr/>
        <a:lstStyle/>
        <a:p>
          <a:r>
            <a:rPr lang="en-GB" sz="2400" dirty="0"/>
            <a:t>Hand in assignment - July</a:t>
          </a:r>
        </a:p>
      </dgm:t>
    </dgm:pt>
    <dgm:pt modelId="{82402AB9-FDA6-4620-A252-F30DAABDCC32}" type="parTrans" cxnId="{FC13C12D-281E-4DC9-9CC1-013CDCFAA458}">
      <dgm:prSet/>
      <dgm:spPr/>
      <dgm:t>
        <a:bodyPr/>
        <a:lstStyle/>
        <a:p>
          <a:endParaRPr lang="en-GB"/>
        </a:p>
      </dgm:t>
    </dgm:pt>
    <dgm:pt modelId="{C6BAC9A3-2095-4751-9035-14022F9E5A87}" type="sibTrans" cxnId="{FC13C12D-281E-4DC9-9CC1-013CDCFAA458}">
      <dgm:prSet/>
      <dgm:spPr/>
      <dgm:t>
        <a:bodyPr/>
        <a:lstStyle/>
        <a:p>
          <a:endParaRPr lang="en-GB"/>
        </a:p>
      </dgm:t>
    </dgm:pt>
    <dgm:pt modelId="{48E01973-DF4D-4D1B-B7AB-501C274F42B4}">
      <dgm:prSet phldrT="[Text]"/>
      <dgm:spPr/>
      <dgm:t>
        <a:bodyPr/>
        <a:lstStyle/>
        <a:p>
          <a:r>
            <a:rPr lang="en-GB" dirty="0"/>
            <a:t>Rewards assembly - July</a:t>
          </a:r>
        </a:p>
      </dgm:t>
    </dgm:pt>
    <dgm:pt modelId="{1C9A8CAD-5F02-463D-8088-68B327DAA30A}" type="parTrans" cxnId="{981430A0-6DB2-44A8-B5B6-19D421EE889A}">
      <dgm:prSet/>
      <dgm:spPr/>
      <dgm:t>
        <a:bodyPr/>
        <a:lstStyle/>
        <a:p>
          <a:endParaRPr lang="en-GB"/>
        </a:p>
      </dgm:t>
    </dgm:pt>
    <dgm:pt modelId="{1AE71589-0BB2-4F35-8086-07D4688FE7EB}" type="sibTrans" cxnId="{981430A0-6DB2-44A8-B5B6-19D421EE889A}">
      <dgm:prSet/>
      <dgm:spPr/>
      <dgm:t>
        <a:bodyPr/>
        <a:lstStyle/>
        <a:p>
          <a:endParaRPr lang="en-GB"/>
        </a:p>
      </dgm:t>
    </dgm:pt>
    <dgm:pt modelId="{AC4B38C5-4F73-48DE-A9EE-57914F5C2968}">
      <dgm:prSet phldrT="[Text]" custT="1"/>
      <dgm:spPr/>
      <dgm:t>
        <a:bodyPr/>
        <a:lstStyle/>
        <a:p>
          <a:r>
            <a:rPr lang="en-GB" sz="2400" dirty="0"/>
            <a:t>Online learning sessions </a:t>
          </a:r>
          <a:r>
            <a:rPr lang="en-GB" sz="2400" dirty="0" smtClean="0"/>
            <a:t>– </a:t>
          </a:r>
          <a:r>
            <a:rPr lang="en-GB" sz="2400" dirty="0"/>
            <a:t>May</a:t>
          </a:r>
        </a:p>
      </dgm:t>
    </dgm:pt>
    <dgm:pt modelId="{DDA43885-1F36-4270-8A3B-349F53FE58F6}" type="parTrans" cxnId="{8A4F968A-9E25-4207-8F5B-322273F5B027}">
      <dgm:prSet/>
      <dgm:spPr/>
      <dgm:t>
        <a:bodyPr/>
        <a:lstStyle/>
        <a:p>
          <a:endParaRPr lang="en-GB"/>
        </a:p>
      </dgm:t>
    </dgm:pt>
    <dgm:pt modelId="{C889F4FF-4CB5-49DD-9791-40BEB6D98AE7}" type="sibTrans" cxnId="{8A4F968A-9E25-4207-8F5B-322273F5B027}">
      <dgm:prSet/>
      <dgm:spPr/>
      <dgm:t>
        <a:bodyPr/>
        <a:lstStyle/>
        <a:p>
          <a:endParaRPr lang="en-GB"/>
        </a:p>
      </dgm:t>
    </dgm:pt>
    <dgm:pt modelId="{C9B40B40-753B-40A8-8F0C-0500B72FC468}" type="pres">
      <dgm:prSet presAssocID="{DFA6DDE3-E0E6-4C6B-910E-53C41DCDF40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D613B4-685F-4AB5-B582-BA2DB83599B0}" type="pres">
      <dgm:prSet presAssocID="{AC4B38C5-4F73-48DE-A9EE-57914F5C2968}" presName="node" presStyleLbl="node1" presStyleIdx="0" presStyleCnt="4" custScaleX="2504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30F2A1-8FC0-4692-BE9F-E899CC450F45}" type="pres">
      <dgm:prSet presAssocID="{C889F4FF-4CB5-49DD-9791-40BEB6D98AE7}" presName="sibTrans" presStyleLbl="sibTrans2D1" presStyleIdx="0" presStyleCnt="3"/>
      <dgm:spPr/>
      <dgm:t>
        <a:bodyPr/>
        <a:lstStyle/>
        <a:p>
          <a:endParaRPr lang="en-US"/>
        </a:p>
      </dgm:t>
    </dgm:pt>
    <dgm:pt modelId="{E8FF79A9-C955-4F06-A4AD-107CA20731F5}" type="pres">
      <dgm:prSet presAssocID="{C889F4FF-4CB5-49DD-9791-40BEB6D98AE7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FA5828E3-F417-4815-99E2-CA269812E55A}" type="pres">
      <dgm:prSet presAssocID="{CCC6564D-2149-428F-A7FD-0108D3F9C230}" presName="node" presStyleLbl="node1" presStyleIdx="1" presStyleCnt="4" custScaleX="254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28B4A8-4676-41E6-8F94-0DC036EC9A77}" type="pres">
      <dgm:prSet presAssocID="{3D3354F6-B37C-45BC-9E94-83733FEFE3C4}" presName="sibTrans" presStyleLbl="sibTrans2D1" presStyleIdx="1" presStyleCnt="3"/>
      <dgm:spPr/>
      <dgm:t>
        <a:bodyPr/>
        <a:lstStyle/>
        <a:p>
          <a:endParaRPr lang="en-US"/>
        </a:p>
      </dgm:t>
    </dgm:pt>
    <dgm:pt modelId="{0B19EF84-841D-4033-824E-D668A4A4DAD2}" type="pres">
      <dgm:prSet presAssocID="{3D3354F6-B37C-45BC-9E94-83733FEFE3C4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2F9061C1-EDA6-41BD-9CDA-D0DC10220DE1}" type="pres">
      <dgm:prSet presAssocID="{4E2B581C-D7AC-468C-A249-7A9D0A645F04}" presName="node" presStyleLbl="node1" presStyleIdx="2" presStyleCnt="4" custScaleX="254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04A2B-4C1F-49BF-B341-D2AE6F949583}" type="pres">
      <dgm:prSet presAssocID="{C6BAC9A3-2095-4751-9035-14022F9E5A8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C81D4C2-7D70-4888-97FA-788A2AD59AAD}" type="pres">
      <dgm:prSet presAssocID="{C6BAC9A3-2095-4751-9035-14022F9E5A87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9816EF3B-4105-4552-B84F-B02133512B33}" type="pres">
      <dgm:prSet presAssocID="{48E01973-DF4D-4D1B-B7AB-501C274F42B4}" presName="node" presStyleLbl="node1" presStyleIdx="3" presStyleCnt="4" custScaleX="254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1E3F2C-5341-40C4-9D2D-5325BDC77125}" type="presOf" srcId="{4E2B581C-D7AC-468C-A249-7A9D0A645F04}" destId="{2F9061C1-EDA6-41BD-9CDA-D0DC10220DE1}" srcOrd="0" destOrd="0" presId="urn:microsoft.com/office/officeart/2005/8/layout/process2"/>
    <dgm:cxn modelId="{9378F07F-69FE-4584-832A-E5393EFD0D12}" type="presOf" srcId="{DFA6DDE3-E0E6-4C6B-910E-53C41DCDF40C}" destId="{C9B40B40-753B-40A8-8F0C-0500B72FC468}" srcOrd="0" destOrd="0" presId="urn:microsoft.com/office/officeart/2005/8/layout/process2"/>
    <dgm:cxn modelId="{8AA01B47-8E47-4630-8999-774910C246B8}" type="presOf" srcId="{3D3354F6-B37C-45BC-9E94-83733FEFE3C4}" destId="{0B19EF84-841D-4033-824E-D668A4A4DAD2}" srcOrd="1" destOrd="0" presId="urn:microsoft.com/office/officeart/2005/8/layout/process2"/>
    <dgm:cxn modelId="{436747B6-B9DC-49F3-9C70-47D7FEE934D9}" type="presOf" srcId="{3D3354F6-B37C-45BC-9E94-83733FEFE3C4}" destId="{6028B4A8-4676-41E6-8F94-0DC036EC9A77}" srcOrd="0" destOrd="0" presId="urn:microsoft.com/office/officeart/2005/8/layout/process2"/>
    <dgm:cxn modelId="{4A8AEC7D-7C8A-41D5-A002-37413883B410}" type="presOf" srcId="{C889F4FF-4CB5-49DD-9791-40BEB6D98AE7}" destId="{4230F2A1-8FC0-4692-BE9F-E899CC450F45}" srcOrd="0" destOrd="0" presId="urn:microsoft.com/office/officeart/2005/8/layout/process2"/>
    <dgm:cxn modelId="{3B4343D7-6ACB-416E-BF5B-3CC6C30DC7B1}" type="presOf" srcId="{CCC6564D-2149-428F-A7FD-0108D3F9C230}" destId="{FA5828E3-F417-4815-99E2-CA269812E55A}" srcOrd="0" destOrd="0" presId="urn:microsoft.com/office/officeart/2005/8/layout/process2"/>
    <dgm:cxn modelId="{4E86362B-9F4C-4D45-A23C-FEE99D360836}" type="presOf" srcId="{C6BAC9A3-2095-4751-9035-14022F9E5A87}" destId="{03804A2B-4C1F-49BF-B341-D2AE6F949583}" srcOrd="0" destOrd="0" presId="urn:microsoft.com/office/officeart/2005/8/layout/process2"/>
    <dgm:cxn modelId="{298F211E-B642-4662-B958-8979C7DE9698}" type="presOf" srcId="{C889F4FF-4CB5-49DD-9791-40BEB6D98AE7}" destId="{E8FF79A9-C955-4F06-A4AD-107CA20731F5}" srcOrd="1" destOrd="0" presId="urn:microsoft.com/office/officeart/2005/8/layout/process2"/>
    <dgm:cxn modelId="{A5F5BCC4-71FF-4D53-8A52-2415533807BF}" type="presOf" srcId="{AC4B38C5-4F73-48DE-A9EE-57914F5C2968}" destId="{DDD613B4-685F-4AB5-B582-BA2DB83599B0}" srcOrd="0" destOrd="0" presId="urn:microsoft.com/office/officeart/2005/8/layout/process2"/>
    <dgm:cxn modelId="{8A4F968A-9E25-4207-8F5B-322273F5B027}" srcId="{DFA6DDE3-E0E6-4C6B-910E-53C41DCDF40C}" destId="{AC4B38C5-4F73-48DE-A9EE-57914F5C2968}" srcOrd="0" destOrd="0" parTransId="{DDA43885-1F36-4270-8A3B-349F53FE58F6}" sibTransId="{C889F4FF-4CB5-49DD-9791-40BEB6D98AE7}"/>
    <dgm:cxn modelId="{981430A0-6DB2-44A8-B5B6-19D421EE889A}" srcId="{DFA6DDE3-E0E6-4C6B-910E-53C41DCDF40C}" destId="{48E01973-DF4D-4D1B-B7AB-501C274F42B4}" srcOrd="3" destOrd="0" parTransId="{1C9A8CAD-5F02-463D-8088-68B327DAA30A}" sibTransId="{1AE71589-0BB2-4F35-8086-07D4688FE7EB}"/>
    <dgm:cxn modelId="{3ED1E77F-984B-4944-8ECC-AF7C26868AAF}" type="presOf" srcId="{48E01973-DF4D-4D1B-B7AB-501C274F42B4}" destId="{9816EF3B-4105-4552-B84F-B02133512B33}" srcOrd="0" destOrd="0" presId="urn:microsoft.com/office/officeart/2005/8/layout/process2"/>
    <dgm:cxn modelId="{FC13C12D-281E-4DC9-9CC1-013CDCFAA458}" srcId="{DFA6DDE3-E0E6-4C6B-910E-53C41DCDF40C}" destId="{4E2B581C-D7AC-468C-A249-7A9D0A645F04}" srcOrd="2" destOrd="0" parTransId="{82402AB9-FDA6-4620-A252-F30DAABDCC32}" sibTransId="{C6BAC9A3-2095-4751-9035-14022F9E5A87}"/>
    <dgm:cxn modelId="{D1F7E390-9C60-4A2D-A5B9-654BA3CDA02F}" type="presOf" srcId="{C6BAC9A3-2095-4751-9035-14022F9E5A87}" destId="{EC81D4C2-7D70-4888-97FA-788A2AD59AAD}" srcOrd="1" destOrd="0" presId="urn:microsoft.com/office/officeart/2005/8/layout/process2"/>
    <dgm:cxn modelId="{9559B7B9-816A-495E-B804-EB564F9611C9}" srcId="{DFA6DDE3-E0E6-4C6B-910E-53C41DCDF40C}" destId="{CCC6564D-2149-428F-A7FD-0108D3F9C230}" srcOrd="1" destOrd="0" parTransId="{BF48E906-9E4F-44B5-85EE-440F498A8353}" sibTransId="{3D3354F6-B37C-45BC-9E94-83733FEFE3C4}"/>
    <dgm:cxn modelId="{08CFB401-B8A8-4DBC-B80E-3438259DA0DB}" type="presParOf" srcId="{C9B40B40-753B-40A8-8F0C-0500B72FC468}" destId="{DDD613B4-685F-4AB5-B582-BA2DB83599B0}" srcOrd="0" destOrd="0" presId="urn:microsoft.com/office/officeart/2005/8/layout/process2"/>
    <dgm:cxn modelId="{F9CFEA56-6E98-4746-A2C1-848A95BB40BB}" type="presParOf" srcId="{C9B40B40-753B-40A8-8F0C-0500B72FC468}" destId="{4230F2A1-8FC0-4692-BE9F-E899CC450F45}" srcOrd="1" destOrd="0" presId="urn:microsoft.com/office/officeart/2005/8/layout/process2"/>
    <dgm:cxn modelId="{E79E0B22-9F2F-49C9-942C-0EA31E335EDB}" type="presParOf" srcId="{4230F2A1-8FC0-4692-BE9F-E899CC450F45}" destId="{E8FF79A9-C955-4F06-A4AD-107CA20731F5}" srcOrd="0" destOrd="0" presId="urn:microsoft.com/office/officeart/2005/8/layout/process2"/>
    <dgm:cxn modelId="{47E7BB34-5E0D-418D-840D-14ED4DCB23EF}" type="presParOf" srcId="{C9B40B40-753B-40A8-8F0C-0500B72FC468}" destId="{FA5828E3-F417-4815-99E2-CA269812E55A}" srcOrd="2" destOrd="0" presId="urn:microsoft.com/office/officeart/2005/8/layout/process2"/>
    <dgm:cxn modelId="{002BD7AC-7FD9-4A7B-A774-F91A90FCA8E9}" type="presParOf" srcId="{C9B40B40-753B-40A8-8F0C-0500B72FC468}" destId="{6028B4A8-4676-41E6-8F94-0DC036EC9A77}" srcOrd="3" destOrd="0" presId="urn:microsoft.com/office/officeart/2005/8/layout/process2"/>
    <dgm:cxn modelId="{5D32FDAE-C4DC-4B01-BE41-3FD7A7305067}" type="presParOf" srcId="{6028B4A8-4676-41E6-8F94-0DC036EC9A77}" destId="{0B19EF84-841D-4033-824E-D668A4A4DAD2}" srcOrd="0" destOrd="0" presId="urn:microsoft.com/office/officeart/2005/8/layout/process2"/>
    <dgm:cxn modelId="{3107A52A-D56F-4044-A450-0FFEFBF23328}" type="presParOf" srcId="{C9B40B40-753B-40A8-8F0C-0500B72FC468}" destId="{2F9061C1-EDA6-41BD-9CDA-D0DC10220DE1}" srcOrd="4" destOrd="0" presId="urn:microsoft.com/office/officeart/2005/8/layout/process2"/>
    <dgm:cxn modelId="{758E2033-A785-476C-A410-C1F219CFC992}" type="presParOf" srcId="{C9B40B40-753B-40A8-8F0C-0500B72FC468}" destId="{03804A2B-4C1F-49BF-B341-D2AE6F949583}" srcOrd="5" destOrd="0" presId="urn:microsoft.com/office/officeart/2005/8/layout/process2"/>
    <dgm:cxn modelId="{3DC3CDBF-9438-45F0-B7AC-2D788B2430A0}" type="presParOf" srcId="{03804A2B-4C1F-49BF-B341-D2AE6F949583}" destId="{EC81D4C2-7D70-4888-97FA-788A2AD59AAD}" srcOrd="0" destOrd="0" presId="urn:microsoft.com/office/officeart/2005/8/layout/process2"/>
    <dgm:cxn modelId="{6A0C6DC1-BE07-4471-95A0-1072937CE190}" type="presParOf" srcId="{C9B40B40-753B-40A8-8F0C-0500B72FC468}" destId="{9816EF3B-4105-4552-B84F-B02133512B33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613B4-685F-4AB5-B582-BA2DB83599B0}">
      <dsp:nvSpPr>
        <dsp:cNvPr id="0" name=""/>
        <dsp:cNvSpPr/>
      </dsp:nvSpPr>
      <dsp:spPr>
        <a:xfrm>
          <a:off x="720567" y="4194"/>
          <a:ext cx="7812592" cy="7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Online learning sessions </a:t>
          </a:r>
          <a:r>
            <a:rPr lang="en-GB" sz="2400" kern="1200" dirty="0" smtClean="0"/>
            <a:t>– </a:t>
          </a:r>
          <a:r>
            <a:rPr lang="en-GB" sz="2400" kern="1200" dirty="0"/>
            <a:t>May</a:t>
          </a:r>
        </a:p>
      </dsp:txBody>
      <dsp:txXfrm>
        <a:off x="743409" y="27036"/>
        <a:ext cx="7766908" cy="734187"/>
      </dsp:txXfrm>
    </dsp:sp>
    <dsp:sp modelId="{4230F2A1-8FC0-4692-BE9F-E899CC450F45}">
      <dsp:nvSpPr>
        <dsp:cNvPr id="0" name=""/>
        <dsp:cNvSpPr/>
      </dsp:nvSpPr>
      <dsp:spPr>
        <a:xfrm rot="5400000">
          <a:off x="4480638" y="803562"/>
          <a:ext cx="292451" cy="350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-5400000">
        <a:off x="4521581" y="832808"/>
        <a:ext cx="210566" cy="204716"/>
      </dsp:txXfrm>
    </dsp:sp>
    <dsp:sp modelId="{FA5828E3-F417-4815-99E2-CA269812E55A}">
      <dsp:nvSpPr>
        <dsp:cNvPr id="0" name=""/>
        <dsp:cNvSpPr/>
      </dsp:nvSpPr>
      <dsp:spPr>
        <a:xfrm>
          <a:off x="655869" y="1174001"/>
          <a:ext cx="7941989" cy="7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Start </a:t>
          </a:r>
          <a:r>
            <a:rPr lang="en-GB" sz="2400" kern="1200" dirty="0" smtClean="0"/>
            <a:t>of written </a:t>
          </a:r>
          <a:r>
            <a:rPr lang="en-GB" sz="2400" kern="1200" dirty="0"/>
            <a:t>assignment </a:t>
          </a:r>
          <a:r>
            <a:rPr lang="en-GB" sz="2400" kern="1200" dirty="0" smtClean="0"/>
            <a:t>– Mid </a:t>
          </a:r>
          <a:r>
            <a:rPr lang="en-GB" sz="2400" kern="1200" dirty="0"/>
            <a:t>June </a:t>
          </a:r>
        </a:p>
      </dsp:txBody>
      <dsp:txXfrm>
        <a:off x="678711" y="1196843"/>
        <a:ext cx="7896305" cy="734187"/>
      </dsp:txXfrm>
    </dsp:sp>
    <dsp:sp modelId="{6028B4A8-4676-41E6-8F94-0DC036EC9A77}">
      <dsp:nvSpPr>
        <dsp:cNvPr id="0" name=""/>
        <dsp:cNvSpPr/>
      </dsp:nvSpPr>
      <dsp:spPr>
        <a:xfrm rot="5400000">
          <a:off x="4480638" y="1973369"/>
          <a:ext cx="292451" cy="350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-5400000">
        <a:off x="4521581" y="2002615"/>
        <a:ext cx="210566" cy="204716"/>
      </dsp:txXfrm>
    </dsp:sp>
    <dsp:sp modelId="{2F9061C1-EDA6-41BD-9CDA-D0DC10220DE1}">
      <dsp:nvSpPr>
        <dsp:cNvPr id="0" name=""/>
        <dsp:cNvSpPr/>
      </dsp:nvSpPr>
      <dsp:spPr>
        <a:xfrm>
          <a:off x="655869" y="2343808"/>
          <a:ext cx="7941989" cy="7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Hand in assignment - July</a:t>
          </a:r>
        </a:p>
      </dsp:txBody>
      <dsp:txXfrm>
        <a:off x="678711" y="2366650"/>
        <a:ext cx="7896305" cy="734187"/>
      </dsp:txXfrm>
    </dsp:sp>
    <dsp:sp modelId="{03804A2B-4C1F-49BF-B341-D2AE6F949583}">
      <dsp:nvSpPr>
        <dsp:cNvPr id="0" name=""/>
        <dsp:cNvSpPr/>
      </dsp:nvSpPr>
      <dsp:spPr>
        <a:xfrm rot="5400000">
          <a:off x="4480638" y="3143176"/>
          <a:ext cx="292451" cy="3509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-5400000">
        <a:off x="4521581" y="3172422"/>
        <a:ext cx="210566" cy="204716"/>
      </dsp:txXfrm>
    </dsp:sp>
    <dsp:sp modelId="{9816EF3B-4105-4552-B84F-B02133512B33}">
      <dsp:nvSpPr>
        <dsp:cNvPr id="0" name=""/>
        <dsp:cNvSpPr/>
      </dsp:nvSpPr>
      <dsp:spPr>
        <a:xfrm>
          <a:off x="655869" y="3513614"/>
          <a:ext cx="7941989" cy="77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/>
            <a:t>Rewards assembly - July</a:t>
          </a:r>
        </a:p>
      </dsp:txBody>
      <dsp:txXfrm>
        <a:off x="678711" y="3536456"/>
        <a:ext cx="7896305" cy="734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ECFB2-243C-4007-9314-6FE763C62764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F0E88-843F-437C-A912-6E9AAE3AAA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921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4CF38-DFD4-4A9A-9B1A-C5242A287E1D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7836A-4332-47CB-8F01-8C637E2D19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91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7836A-4332-47CB-8F01-8C637E2D19B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4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7836A-4332-47CB-8F01-8C637E2D19B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24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0"/>
            <a:ext cx="12192000" cy="685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7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0"/>
            <a:ext cx="12192000" cy="685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9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25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1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3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545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067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7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840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67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5/18/2021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75" y="-70119"/>
            <a:ext cx="12384721" cy="69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6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728" y="8803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 – Excel Award - Introduction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Your teachers believe you have the potential to achieve high grades here at Dene.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The Excel Course will not only widen your understanding of core subjects, it will also develop a range of valuable, transferable skills which will help you no matter what you do after leaving school.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rgbClr val="463278"/>
                </a:solidFill>
                <a:latin typeface="Century Gothic" panose="020B0502020202020204" pitchFamily="34" charset="0"/>
              </a:rPr>
              <a:t>The experience you gain on the Excel Course will help you out in the future when you get to A-Level and put you one step ahead of many other people your age.</a:t>
            </a:r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357796" y="6073898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35099"/>
                </a:solidFill>
                <a:latin typeface="Freestyle Script" panose="030804020302050B0404" pitchFamily="66" charset="0"/>
              </a:rPr>
              <a:t>“A center of excellence”</a:t>
            </a:r>
            <a:endParaRPr lang="en-GB" sz="4000" dirty="0">
              <a:solidFill>
                <a:srgbClr val="035099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32D9441-2C2E-4806-9D0E-B4EEBDBD9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96" y="6012672"/>
            <a:ext cx="1019332" cy="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3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358255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MAT – Excel Award – When will the programme take place?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363208-A3CF-41D8-B90A-AE560794C7A0}"/>
              </a:ext>
            </a:extLst>
          </p:cNvPr>
          <p:cNvSpPr txBox="1"/>
          <p:nvPr/>
        </p:nvSpPr>
        <p:spPr>
          <a:xfrm>
            <a:off x="3357796" y="6073898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35099"/>
                </a:solidFill>
                <a:latin typeface="Freestyle Script" panose="030804020302050B0404" pitchFamily="66" charset="0"/>
              </a:rPr>
              <a:t>“A center of excellence”</a:t>
            </a:r>
            <a:endParaRPr lang="en-GB" sz="4000" dirty="0">
              <a:solidFill>
                <a:srgbClr val="035099"/>
              </a:solidFill>
              <a:latin typeface="Freestyle Script" panose="030804020302050B0404" pitchFamily="66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6F08D1D-F1C8-495B-B113-961FD42D28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127175"/>
              </p:ext>
            </p:extLst>
          </p:nvPr>
        </p:nvGraphicFramePr>
        <p:xfrm>
          <a:off x="1284357" y="1608075"/>
          <a:ext cx="9253728" cy="4297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56A65BF-3693-499E-B606-2AF441712D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96" y="6012672"/>
            <a:ext cx="1019332" cy="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9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1C1F7-2A4E-441B-9CA6-0F615BBC887A}"/>
              </a:ext>
            </a:extLst>
          </p:cNvPr>
          <p:cNvSpPr txBox="1"/>
          <p:nvPr/>
        </p:nvSpPr>
        <p:spPr>
          <a:xfrm>
            <a:off x="3417757" y="6188269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35099"/>
                </a:solidFill>
                <a:latin typeface="Freestyle Script" panose="030804020302050B0404" pitchFamily="66" charset="0"/>
              </a:rPr>
              <a:t>“A center of excellence”</a:t>
            </a:r>
            <a:endParaRPr lang="en-GB" sz="4000" dirty="0">
              <a:solidFill>
                <a:srgbClr val="035099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0AE98D5-FB32-481A-A260-7A23EC9980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5" r="34067"/>
          <a:stretch/>
        </p:blipFill>
        <p:spPr>
          <a:xfrm rot="16200000">
            <a:off x="4420577" y="-1178516"/>
            <a:ext cx="3206474" cy="100689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08DA44F-8F49-4B31-96CD-C8DAF8A2E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2" y="85231"/>
            <a:ext cx="11895909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 – Excel Award – Learning Journey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015222-3166-43A2-B253-F95F12C01AA8}"/>
              </a:ext>
            </a:extLst>
          </p:cNvPr>
          <p:cNvSpPr txBox="1"/>
          <p:nvPr/>
        </p:nvSpPr>
        <p:spPr>
          <a:xfrm>
            <a:off x="225257" y="1820556"/>
            <a:ext cx="4151870" cy="584775"/>
          </a:xfrm>
          <a:prstGeom prst="rect">
            <a:avLst/>
          </a:prstGeom>
          <a:noFill/>
          <a:ln>
            <a:solidFill>
              <a:srgbClr val="41719C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Launch Assembly – A video will be produced and put on the school website/teams.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6651B6-6F33-4E91-9034-176DF0536B45}"/>
              </a:ext>
            </a:extLst>
          </p:cNvPr>
          <p:cNvSpPr txBox="1"/>
          <p:nvPr/>
        </p:nvSpPr>
        <p:spPr>
          <a:xfrm>
            <a:off x="3747912" y="5245002"/>
            <a:ext cx="3725334" cy="830997"/>
          </a:xfrm>
          <a:prstGeom prst="rect">
            <a:avLst/>
          </a:prstGeom>
          <a:noFill/>
          <a:ln>
            <a:solidFill>
              <a:srgbClr val="759FCC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Online Tutorials – 5 online tutorials will be produced and available on the school website/teams.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D3FA32-D8E0-410F-8B90-F1D2F1542C50}"/>
              </a:ext>
            </a:extLst>
          </p:cNvPr>
          <p:cNvSpPr txBox="1"/>
          <p:nvPr/>
        </p:nvSpPr>
        <p:spPr>
          <a:xfrm>
            <a:off x="5054514" y="1543557"/>
            <a:ext cx="5051688" cy="830997"/>
          </a:xfrm>
          <a:prstGeom prst="rect">
            <a:avLst/>
          </a:prstGeom>
          <a:noFill/>
          <a:ln>
            <a:solidFill>
              <a:srgbClr val="BDD0E9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Final assignment – All pupils will complete a challenging final assignment pitched at least 1 key stage level above their current level.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643C46-5474-48AE-89E2-38783D1610D0}"/>
              </a:ext>
            </a:extLst>
          </p:cNvPr>
          <p:cNvSpPr txBox="1"/>
          <p:nvPr/>
        </p:nvSpPr>
        <p:spPr>
          <a:xfrm>
            <a:off x="7995330" y="5334764"/>
            <a:ext cx="3727889" cy="584775"/>
          </a:xfrm>
          <a:prstGeom prst="rect">
            <a:avLst/>
          </a:prstGeom>
          <a:noFill/>
          <a:ln>
            <a:solidFill>
              <a:srgbClr val="759FCC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Achievement Assembly- Rewards are given out to students based on their submissions 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605B459-391D-4F75-B957-BCE432BE8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12" y="6027662"/>
            <a:ext cx="1019332" cy="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2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FB122B-88ED-4445-B89C-95BBB2E6DF96}"/>
              </a:ext>
            </a:extLst>
          </p:cNvPr>
          <p:cNvSpPr txBox="1"/>
          <p:nvPr/>
        </p:nvSpPr>
        <p:spPr>
          <a:xfrm>
            <a:off x="3357796" y="6073898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35099"/>
                </a:solidFill>
                <a:latin typeface="Freestyle Script" panose="030804020302050B0404" pitchFamily="66" charset="0"/>
              </a:rPr>
              <a:t>“A center of excellence”</a:t>
            </a:r>
            <a:endParaRPr lang="en-GB" sz="4000" dirty="0">
              <a:solidFill>
                <a:srgbClr val="035099"/>
              </a:solidFill>
              <a:latin typeface="Freestyle Script" panose="030804020302050B0404" pitchFamily="66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7F7F477-0BB2-4A32-A6DB-4A0E2051E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508" y="109089"/>
            <a:ext cx="11378672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 – Excel Award – Cross-curricular Learning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6CB0A6-E028-4FBC-A4FB-986B8427E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1" y="1618938"/>
            <a:ext cx="12035817" cy="609769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“</a:t>
            </a:r>
            <a:r>
              <a:rPr lang="en-GB" dirty="0">
                <a:solidFill>
                  <a:srgbClr val="463278"/>
                </a:solidFill>
                <a:latin typeface="Century Gothic" panose="020B0502020202020204" pitchFamily="34" charset="0"/>
              </a:rPr>
              <a:t>Could we have been better prepared for the Covid-19 outbreak?”</a:t>
            </a:r>
            <a:endParaRPr lang="en-GB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9FCC093-BFC9-4FD4-B106-D0F070A87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572112"/>
              </p:ext>
            </p:extLst>
          </p:nvPr>
        </p:nvGraphicFramePr>
        <p:xfrm>
          <a:off x="1798819" y="2228707"/>
          <a:ext cx="8529404" cy="3609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3771">
                  <a:extLst>
                    <a:ext uri="{9D8B030D-6E8A-4147-A177-3AD203B41FA5}">
                      <a16:colId xmlns:a16="http://schemas.microsoft.com/office/drawing/2014/main" val="3827018537"/>
                    </a:ext>
                  </a:extLst>
                </a:gridCol>
                <a:gridCol w="6655633">
                  <a:extLst>
                    <a:ext uri="{9D8B030D-6E8A-4147-A177-3AD203B41FA5}">
                      <a16:colId xmlns:a16="http://schemas.microsoft.com/office/drawing/2014/main" val="1695811247"/>
                    </a:ext>
                  </a:extLst>
                </a:gridCol>
              </a:tblGrid>
              <a:tr h="404980">
                <a:tc>
                  <a:txBody>
                    <a:bodyPr/>
                    <a:lstStyle/>
                    <a:p>
                      <a:r>
                        <a:rPr lang="en-GB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759981"/>
                  </a:ext>
                </a:extLst>
              </a:tr>
              <a:tr h="624067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65097"/>
                          </a:solidFill>
                        </a:rPr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65097"/>
                          </a:solidFill>
                        </a:rPr>
                        <a:t>Statistical analysis of </a:t>
                      </a:r>
                      <a:r>
                        <a:rPr lang="en-GB" dirty="0" err="1" smtClean="0">
                          <a:solidFill>
                            <a:srgbClr val="065097"/>
                          </a:solidFill>
                        </a:rPr>
                        <a:t>Covid</a:t>
                      </a:r>
                      <a:r>
                        <a:rPr lang="en-GB" dirty="0" smtClean="0">
                          <a:solidFill>
                            <a:srgbClr val="065097"/>
                          </a:solidFill>
                        </a:rPr>
                        <a:t> </a:t>
                      </a:r>
                      <a:r>
                        <a:rPr lang="en-GB" smtClean="0">
                          <a:solidFill>
                            <a:srgbClr val="065097"/>
                          </a:solidFill>
                        </a:rPr>
                        <a:t>vaccination rates. </a:t>
                      </a:r>
                      <a:endParaRPr lang="en-GB" dirty="0">
                        <a:solidFill>
                          <a:srgbClr val="065097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168029"/>
                  </a:ext>
                </a:extLst>
              </a:tr>
              <a:tr h="708714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65097"/>
                          </a:solidFill>
                        </a:rPr>
                        <a:t>English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65097"/>
                          </a:solidFill>
                        </a:rPr>
                        <a:t>How has the media helped/hindered the </a:t>
                      </a:r>
                      <a:r>
                        <a:rPr lang="en-GB" dirty="0" err="1">
                          <a:solidFill>
                            <a:srgbClr val="065097"/>
                          </a:solidFill>
                        </a:rPr>
                        <a:t>Covid</a:t>
                      </a:r>
                      <a:r>
                        <a:rPr lang="en-GB" dirty="0">
                          <a:solidFill>
                            <a:srgbClr val="065097"/>
                          </a:solidFill>
                        </a:rPr>
                        <a:t> fight?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12721"/>
                  </a:ext>
                </a:extLst>
              </a:tr>
              <a:tr h="624067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65097"/>
                          </a:solidFill>
                        </a:rPr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65097"/>
                          </a:solidFill>
                        </a:rPr>
                        <a:t>Suggest how the new </a:t>
                      </a:r>
                      <a:r>
                        <a:rPr lang="en-GB" dirty="0" err="1" smtClean="0">
                          <a:solidFill>
                            <a:srgbClr val="065097"/>
                          </a:solidFill>
                        </a:rPr>
                        <a:t>Covid</a:t>
                      </a:r>
                      <a:r>
                        <a:rPr lang="en-GB" baseline="0" dirty="0" smtClean="0">
                          <a:solidFill>
                            <a:srgbClr val="065097"/>
                          </a:solidFill>
                        </a:rPr>
                        <a:t> vaccine will prevent further outbreaks</a:t>
                      </a:r>
                      <a:r>
                        <a:rPr lang="en-GB" dirty="0" smtClean="0">
                          <a:solidFill>
                            <a:srgbClr val="065097"/>
                          </a:solidFill>
                        </a:rPr>
                        <a:t>?</a:t>
                      </a:r>
                      <a:endParaRPr lang="en-GB" dirty="0">
                        <a:solidFill>
                          <a:srgbClr val="065097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77008"/>
                  </a:ext>
                </a:extLst>
              </a:tr>
              <a:tr h="624067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65097"/>
                          </a:solidFill>
                        </a:rPr>
                        <a:t>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65097"/>
                          </a:solidFill>
                        </a:rPr>
                        <a:t>How have we managed plagues of the past? (Spanish Flu*)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62800"/>
                  </a:ext>
                </a:extLst>
              </a:tr>
              <a:tr h="624067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065097"/>
                          </a:solidFill>
                        </a:rPr>
                        <a:t>Geography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65097"/>
                          </a:solidFill>
                        </a:rPr>
                        <a:t>How does development affect the impact of a pandemic?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01083"/>
                  </a:ext>
                </a:extLst>
              </a:tr>
            </a:tbl>
          </a:graphicData>
        </a:graphic>
      </p:graphicFrame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39C1E26-9347-44AE-B7D1-2FF133406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96" y="6012672"/>
            <a:ext cx="1019332" cy="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22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AA03F3-3164-4C4F-A396-1CD57AD95D81}"/>
              </a:ext>
            </a:extLst>
          </p:cNvPr>
          <p:cNvSpPr txBox="1"/>
          <p:nvPr/>
        </p:nvSpPr>
        <p:spPr>
          <a:xfrm>
            <a:off x="3357796" y="6073898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35099"/>
                </a:solidFill>
                <a:latin typeface="Freestyle Script" panose="030804020302050B0404" pitchFamily="66" charset="0"/>
              </a:rPr>
              <a:t>“A center of excellence”</a:t>
            </a:r>
            <a:endParaRPr lang="en-GB" sz="4000" dirty="0">
              <a:solidFill>
                <a:srgbClr val="035099"/>
              </a:solidFill>
              <a:latin typeface="Freestyle Script" panose="030804020302050B0404" pitchFamily="66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2B2E6C-F610-4150-B489-96744779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36"/>
            <a:ext cx="11362509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 – Excel Award – Online Tutorials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1B0841-ACA1-4461-A6AA-934468FB7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Each subject will produce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lesson supported by a video/recording </a:t>
            </a: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based around the over-arching subject of Covid-19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Students will fill in a worksheet which will then be sent in to </a:t>
            </a:r>
            <a:r>
              <a:rPr lang="en-US" dirty="0" err="1" smtClean="0">
                <a:solidFill>
                  <a:srgbClr val="463278"/>
                </a:solidFill>
                <a:latin typeface="Century Gothic" panose="020B0502020202020204" pitchFamily="34" charset="0"/>
              </a:rPr>
              <a:t>Mr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 Ryan who will mark them and give feedback.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Students </a:t>
            </a: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use the information from the 5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tutorial worksheets </a:t>
            </a: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to help them answer the key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theme question. </a:t>
            </a:r>
            <a:endParaRPr lang="en-GB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CBF25F4-CBD8-4BC2-A965-7A18D4CEC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96" y="6012672"/>
            <a:ext cx="1019332" cy="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7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AA03F3-3164-4C4F-A396-1CD57AD95D81}"/>
              </a:ext>
            </a:extLst>
          </p:cNvPr>
          <p:cNvSpPr txBox="1"/>
          <p:nvPr/>
        </p:nvSpPr>
        <p:spPr>
          <a:xfrm>
            <a:off x="3357796" y="6073898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35099"/>
                </a:solidFill>
                <a:latin typeface="Freestyle Script" panose="030804020302050B0404" pitchFamily="66" charset="0"/>
              </a:rPr>
              <a:t>“A center of excellence”</a:t>
            </a:r>
            <a:endParaRPr lang="en-GB" sz="4000" dirty="0">
              <a:solidFill>
                <a:srgbClr val="035099"/>
              </a:solidFill>
              <a:latin typeface="Freestyle Script" panose="030804020302050B0404" pitchFamily="66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2B2E6C-F610-4150-B489-96744779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596"/>
            <a:ext cx="12200709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 – Excel Award – Final Assignment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1B0841-ACA1-4461-A6AA-934468FB7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90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Students have a final assignment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essay which </a:t>
            </a: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they submit 8 weeks after their final online session is made live.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The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essay </a:t>
            </a: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will be assessed and will be awarded a: Gold, Silver or Bronze level. 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The best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essays </a:t>
            </a: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will be then judged by the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Head</a:t>
            </a:r>
            <a:endParaRPr lang="en-US" dirty="0">
              <a:solidFill>
                <a:srgbClr val="463278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463278"/>
                </a:solidFill>
                <a:latin typeface="Century Gothic" panose="020B0502020202020204" pitchFamily="34" charset="0"/>
              </a:rPr>
              <a:t>EXCEL award for the highest achieving </a:t>
            </a:r>
            <a:r>
              <a:rPr lang="en-US" dirty="0" smtClean="0">
                <a:solidFill>
                  <a:srgbClr val="463278"/>
                </a:solidFill>
                <a:latin typeface="Century Gothic" panose="020B0502020202020204" pitchFamily="34" charset="0"/>
              </a:rPr>
              <a:t>student’s work will be given out. </a:t>
            </a:r>
            <a:endParaRPr lang="en-US" dirty="0">
              <a:solidFill>
                <a:srgbClr val="463278"/>
              </a:solidFill>
              <a:latin typeface="Century Gothic" panose="020B0502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GB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38DF97D-4507-44FB-BC5B-113A4932E9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796" y="6012672"/>
            <a:ext cx="1019332" cy="83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8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FFBA5F7BD880468F090F3455788CAE" ma:contentTypeVersion="13" ma:contentTypeDescription="Create a new document." ma:contentTypeScope="" ma:versionID="2d38a0b66c39879f98d9080c509fc202">
  <xsd:schema xmlns:xsd="http://www.w3.org/2001/XMLSchema" xmlns:xs="http://www.w3.org/2001/XMLSchema" xmlns:p="http://schemas.microsoft.com/office/2006/metadata/properties" xmlns:ns3="07dcffe6-d65d-48d1-9fe0-ee1bb33a05be" xmlns:ns4="57d133d5-f1dc-4106-b5d9-e919b3ef0568" targetNamespace="http://schemas.microsoft.com/office/2006/metadata/properties" ma:root="true" ma:fieldsID="ae850e03a9ea180f6796a7342198dd97" ns3:_="" ns4:_="">
    <xsd:import namespace="07dcffe6-d65d-48d1-9fe0-ee1bb33a05be"/>
    <xsd:import namespace="57d133d5-f1dc-4106-b5d9-e919b3ef056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cffe6-d65d-48d1-9fe0-ee1bb33a05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d133d5-f1dc-4106-b5d9-e919b3ef056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F420F8-4243-485D-BC80-6948EFD9F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dcffe6-d65d-48d1-9fe0-ee1bb33a05be"/>
    <ds:schemaRef ds:uri="57d133d5-f1dc-4106-b5d9-e919b3ef05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72E2AB-0D7B-4AB0-B779-996FB42E0A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C59112-DF7F-4CD1-B702-289223EB072A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07dcffe6-d65d-48d1-9fe0-ee1bb33a05be"/>
    <ds:schemaRef ds:uri="57d133d5-f1dc-4106-b5d9-e919b3ef056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7782</TotalTime>
  <Words>443</Words>
  <Application>Microsoft Office PowerPoint</Application>
  <PresentationFormat>Widescreen</PresentationFormat>
  <Paragraphs>45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Freestyle Script</vt:lpstr>
      <vt:lpstr>Office Theme</vt:lpstr>
      <vt:lpstr>MAT – Excel Award - Introduction</vt:lpstr>
      <vt:lpstr>MAT – Excel Award – When will the programme take place?</vt:lpstr>
      <vt:lpstr>MAT – Excel Award – Learning Journey</vt:lpstr>
      <vt:lpstr>MAT – Excel Award – Cross-curricular Learning </vt:lpstr>
      <vt:lpstr>MAT – Excel Award – Online Tutorials</vt:lpstr>
      <vt:lpstr>MAT – Excel Award – Final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Jnoakes80</dc:creator>
  <cp:lastModifiedBy>Jessica Wilson</cp:lastModifiedBy>
  <cp:revision>342</cp:revision>
  <cp:lastPrinted>2020-09-21T08:18:46Z</cp:lastPrinted>
  <dcterms:created xsi:type="dcterms:W3CDTF">2020-05-27T11:42:17Z</dcterms:created>
  <dcterms:modified xsi:type="dcterms:W3CDTF">2021-05-18T10:50:28Z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0x0101004DFFBA5F7BD880468F090F3455788CAE</vt:lpwstr>
  </property>
</Properties>
</file>