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AB07"/>
    <a:srgbClr val="F78F07"/>
    <a:srgbClr val="F7075B"/>
    <a:srgbClr val="2AE8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D21B43-7870-C976-F8D8-1D5DC3889699}" v="1385" dt="2023-10-11T08:34:46.480"/>
    <p1510:client id="{51F15AF7-9221-4A7E-B961-3450A7093A6A}" v="445" dt="2023-10-17T12:32:09.9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4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8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3.31707" units="1/cm"/>
          <inkml:channelProperty channel="Y" name="resolution" value="33.3913" units="1/cm"/>
          <inkml:channelProperty channel="T" name="resolution" value="1" units="1/dev"/>
        </inkml:channelProperties>
      </inkml:inkSource>
      <inkml:timestamp xml:id="ts0" timeString="2023-09-20T11:30:14.226"/>
    </inkml:context>
    <inkml:brush xml:id="br0">
      <inkml:brushProperty name="width" value="0.06667" units="cm"/>
      <inkml:brushProperty name="height" value="0.06667" units="cm"/>
      <inkml:brushProperty name="fitToCurve" value="1"/>
    </inkml:brush>
  </inkml:definitions>
  <inkml:trace contextRef="#ctx0" brushRef="#br0">0 0 0,'36'0'78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C400-A1B9-443F-83D9-C8A5D4E5023B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AD325-41B1-440E-B4BB-19C31B39D8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428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C400-A1B9-443F-83D9-C8A5D4E5023B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AD325-41B1-440E-B4BB-19C31B39D8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400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C400-A1B9-443F-83D9-C8A5D4E5023B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AD325-41B1-440E-B4BB-19C31B39D8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9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C400-A1B9-443F-83D9-C8A5D4E5023B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AD325-41B1-440E-B4BB-19C31B39D8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7989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C400-A1B9-443F-83D9-C8A5D4E5023B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AD325-41B1-440E-B4BB-19C31B39D8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681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C400-A1B9-443F-83D9-C8A5D4E5023B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AD325-41B1-440E-B4BB-19C31B39D8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4497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C400-A1B9-443F-83D9-C8A5D4E5023B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AD325-41B1-440E-B4BB-19C31B39D8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7775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C400-A1B9-443F-83D9-C8A5D4E5023B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AD325-41B1-440E-B4BB-19C31B39D8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5328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C400-A1B9-443F-83D9-C8A5D4E5023B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AD325-41B1-440E-B4BB-19C31B39D8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661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C400-A1B9-443F-83D9-C8A5D4E5023B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AD325-41B1-440E-B4BB-19C31B39D8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955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2C400-A1B9-443F-83D9-C8A5D4E5023B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AD325-41B1-440E-B4BB-19C31B39D8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4962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2C400-A1B9-443F-83D9-C8A5D4E5023B}" type="datetimeFigureOut">
              <a:rPr lang="en-GB" smtClean="0"/>
              <a:t>17/10/2023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AD325-41B1-440E-B4BB-19C31B39D8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127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customXml" Target="../ink/ink1.xml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6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3" t="6672" r="21762" b="6976"/>
          <a:stretch/>
        </p:blipFill>
        <p:spPr>
          <a:xfrm>
            <a:off x="1619794" y="520016"/>
            <a:ext cx="5442857" cy="558219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746235" y="2675777"/>
            <a:ext cx="4572000" cy="1446550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r>
              <a:rPr lang="en-GB" sz="1100" dirty="0">
                <a:latin typeface="Century Gothic"/>
              </a:rPr>
              <a:t>Tutor Led Activities</a:t>
            </a:r>
            <a:endParaRPr lang="en-GB" sz="1100" dirty="0">
              <a:latin typeface="Century Gothic" panose="020B0502020202020204" pitchFamily="34" charset="0"/>
            </a:endParaRPr>
          </a:p>
          <a:p>
            <a:r>
              <a:rPr lang="en-GB" sz="1100" dirty="0">
                <a:latin typeface="Century Gothic" panose="020B0502020202020204" pitchFamily="34" charset="0"/>
              </a:rPr>
              <a:t>Global Days</a:t>
            </a:r>
          </a:p>
          <a:p>
            <a:r>
              <a:rPr lang="en-GB" sz="1100" dirty="0">
                <a:latin typeface="Century Gothic"/>
              </a:rPr>
              <a:t>The World Around Them</a:t>
            </a:r>
            <a:endParaRPr lang="en-GB" sz="1100" dirty="0">
              <a:latin typeface="Century Gothic" panose="020B0502020202020204" pitchFamily="34" charset="0"/>
            </a:endParaRPr>
          </a:p>
          <a:p>
            <a:r>
              <a:rPr lang="en-GB" sz="1100" dirty="0">
                <a:latin typeface="Century Gothic"/>
              </a:rPr>
              <a:t>‘Where They Fit Into The World’</a:t>
            </a:r>
          </a:p>
          <a:p>
            <a:r>
              <a:rPr lang="en-GB" sz="1100" dirty="0">
                <a:latin typeface="Century Gothic"/>
              </a:rPr>
              <a:t>‘How They Can Help The World’</a:t>
            </a:r>
          </a:p>
          <a:p>
            <a:r>
              <a:rPr lang="en-GB" sz="1100" dirty="0">
                <a:latin typeface="Century Gothic"/>
              </a:rPr>
              <a:t>British Values</a:t>
            </a:r>
            <a:endParaRPr lang="en-GB" sz="1100" dirty="0">
              <a:latin typeface="Century Gothic" panose="020B0502020202020204" pitchFamily="34" charset="0"/>
            </a:endParaRPr>
          </a:p>
          <a:p>
            <a:r>
              <a:rPr lang="en-GB" sz="1100" dirty="0">
                <a:latin typeface="Century Gothic"/>
              </a:rPr>
              <a:t>Safeguarding Links </a:t>
            </a:r>
          </a:p>
          <a:p>
            <a:endParaRPr lang="en-GB" sz="1100" dirty="0">
              <a:latin typeface="Century Gothic" panose="020B0502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91843" y="4216159"/>
            <a:ext cx="4572000" cy="1107996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r>
              <a:rPr lang="en-GB" sz="1100" dirty="0">
                <a:latin typeface="Century Gothic"/>
              </a:rPr>
              <a:t>Programme Delivered Through </a:t>
            </a:r>
            <a:r>
              <a:rPr lang="en-GB" sz="1100" dirty="0" smtClean="0">
                <a:latin typeface="Century Gothic"/>
              </a:rPr>
              <a:t>PSHE</a:t>
            </a:r>
            <a:endParaRPr lang="en-GB" sz="1100" dirty="0">
              <a:latin typeface="Century Gothic"/>
            </a:endParaRPr>
          </a:p>
          <a:p>
            <a:r>
              <a:rPr lang="en-GB" sz="1100" dirty="0">
                <a:latin typeface="Century Gothic" panose="020B0502020202020204" pitchFamily="34" charset="0"/>
              </a:rPr>
              <a:t>School Nurse </a:t>
            </a:r>
          </a:p>
          <a:p>
            <a:r>
              <a:rPr lang="en-GB" sz="1100" dirty="0">
                <a:latin typeface="Century Gothic"/>
              </a:rPr>
              <a:t>Discrete Curriculum Time</a:t>
            </a:r>
          </a:p>
          <a:p>
            <a:r>
              <a:rPr lang="en-GB" sz="1100" dirty="0">
                <a:latin typeface="Century Gothic"/>
              </a:rPr>
              <a:t>Cross-curricular Links</a:t>
            </a:r>
            <a:endParaRPr lang="en-GB" sz="1100" dirty="0">
              <a:latin typeface="Century Gothic" panose="020B0502020202020204" pitchFamily="34" charset="0"/>
            </a:endParaRPr>
          </a:p>
          <a:p>
            <a:r>
              <a:rPr lang="en-GB" sz="1100" dirty="0" smtClean="0">
                <a:latin typeface="Century Gothic"/>
              </a:rPr>
              <a:t>PSHE </a:t>
            </a:r>
            <a:r>
              <a:rPr lang="en-GB" sz="1100" dirty="0">
                <a:latin typeface="Century Gothic"/>
              </a:rPr>
              <a:t>External </a:t>
            </a:r>
            <a:r>
              <a:rPr lang="en-GB" sz="1100" dirty="0" smtClean="0">
                <a:latin typeface="Century Gothic"/>
              </a:rPr>
              <a:t>Visitors </a:t>
            </a:r>
            <a:endParaRPr lang="en-GB" sz="1100" dirty="0">
              <a:latin typeface="Century Gothic"/>
            </a:endParaRPr>
          </a:p>
          <a:p>
            <a:r>
              <a:rPr lang="en-GB" sz="1100" dirty="0">
                <a:latin typeface="Century Gothic"/>
              </a:rPr>
              <a:t>School Assemblies</a:t>
            </a:r>
            <a:endParaRPr lang="en-GB" sz="1100" dirty="0">
              <a:latin typeface="Century Gothic" panose="020B0502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98154" y="5420933"/>
            <a:ext cx="4572000" cy="1446550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r>
              <a:rPr lang="en-GB" sz="1100" dirty="0">
                <a:latin typeface="Century Gothic"/>
              </a:rPr>
              <a:t>Promote Sense Of Belonging</a:t>
            </a:r>
            <a:endParaRPr lang="en-GB" sz="1100" dirty="0">
              <a:latin typeface="Century Gothic" panose="020B0502020202020204" pitchFamily="34" charset="0"/>
            </a:endParaRPr>
          </a:p>
          <a:p>
            <a:r>
              <a:rPr lang="en-GB" sz="1100" dirty="0">
                <a:latin typeface="Century Gothic"/>
              </a:rPr>
              <a:t>Focus On Positive Aspects Of School Life</a:t>
            </a:r>
            <a:endParaRPr lang="en-GB" sz="1100" dirty="0">
              <a:latin typeface="Century Gothic" panose="020B0502020202020204" pitchFamily="34" charset="0"/>
            </a:endParaRPr>
          </a:p>
          <a:p>
            <a:r>
              <a:rPr lang="en-GB" sz="1100" dirty="0">
                <a:latin typeface="Century Gothic"/>
              </a:rPr>
              <a:t>Inter-house Competitions</a:t>
            </a:r>
            <a:endParaRPr lang="en-GB" sz="1100" dirty="0">
              <a:latin typeface="Century Gothic" panose="020B0502020202020204" pitchFamily="34" charset="0"/>
            </a:endParaRPr>
          </a:p>
          <a:p>
            <a:r>
              <a:rPr lang="en-GB" sz="1100" dirty="0">
                <a:latin typeface="Century Gothic"/>
              </a:rPr>
              <a:t>Charity Work</a:t>
            </a:r>
            <a:endParaRPr lang="en-GB" sz="1100" dirty="0">
              <a:latin typeface="Century Gothic" panose="020B0502020202020204" pitchFamily="34" charset="0"/>
            </a:endParaRPr>
          </a:p>
          <a:p>
            <a:r>
              <a:rPr lang="en-GB" sz="1100" dirty="0">
                <a:latin typeface="Century Gothic" panose="020B0502020202020204" pitchFamily="34" charset="0"/>
              </a:rPr>
              <a:t>Wellbeing</a:t>
            </a:r>
          </a:p>
          <a:p>
            <a:r>
              <a:rPr lang="en-GB" sz="1100" dirty="0">
                <a:latin typeface="Century Gothic"/>
              </a:rPr>
              <a:t>Prom &amp; Celebrations</a:t>
            </a:r>
          </a:p>
          <a:p>
            <a:r>
              <a:rPr lang="en-GB" sz="1100" dirty="0">
                <a:latin typeface="Century Gothic"/>
              </a:rPr>
              <a:t>Aspirations</a:t>
            </a:r>
            <a:endParaRPr lang="en-GB" sz="1100" dirty="0">
              <a:latin typeface="Century Gothic" panose="020B0502020202020204" pitchFamily="34" charset="0"/>
            </a:endParaRPr>
          </a:p>
          <a:p>
            <a:r>
              <a:rPr lang="en-GB" sz="1100" dirty="0">
                <a:latin typeface="Century Gothic"/>
              </a:rPr>
              <a:t>School Values Promotion</a:t>
            </a:r>
            <a:endParaRPr lang="en-GB" sz="1100" dirty="0">
              <a:latin typeface="Century Gothic" panose="020B0502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/>
              <p14:cNvContentPartPr/>
              <p14:nvPr/>
            </p14:nvContentPartPr>
            <p14:xfrm>
              <a:off x="3396291" y="4885406"/>
              <a:ext cx="13320" cy="36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84411" y="4873526"/>
                <a:ext cx="37080" cy="2412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Rectangle 10"/>
          <p:cNvSpPr/>
          <p:nvPr/>
        </p:nvSpPr>
        <p:spPr>
          <a:xfrm>
            <a:off x="1281930" y="5454785"/>
            <a:ext cx="3262361" cy="1274154"/>
          </a:xfrm>
          <a:prstGeom prst="rect">
            <a:avLst/>
          </a:prstGeom>
        </p:spPr>
        <p:txBody>
          <a:bodyPr wrap="square" lIns="91440" tIns="45720" rIns="91440" bIns="45720" numCol="2" anchor="t">
            <a:spAutoFit/>
          </a:bodyPr>
          <a:lstStyle/>
          <a:p>
            <a:r>
              <a:rPr lang="en-GB" sz="1100" dirty="0">
                <a:latin typeface="Century Gothic"/>
              </a:rPr>
              <a:t>Choir </a:t>
            </a:r>
            <a:endParaRPr lang="en-GB" sz="1100" dirty="0">
              <a:latin typeface="Century Gothic" panose="020B0502020202020204" pitchFamily="34" charset="0"/>
            </a:endParaRPr>
          </a:p>
          <a:p>
            <a:r>
              <a:rPr lang="en-GB" sz="1100" dirty="0">
                <a:latin typeface="Century Gothic"/>
              </a:rPr>
              <a:t>Food Bank Collections</a:t>
            </a:r>
            <a:endParaRPr lang="en-GB" sz="1100" dirty="0" err="1">
              <a:latin typeface="Century Gothic" panose="020B0502020202020204" pitchFamily="34" charset="0"/>
            </a:endParaRPr>
          </a:p>
          <a:p>
            <a:r>
              <a:rPr lang="en-GB" sz="1100" dirty="0" smtClean="0">
                <a:latin typeface="Century Gothic"/>
              </a:rPr>
              <a:t>STEM Week</a:t>
            </a:r>
            <a:endParaRPr lang="en-GB" sz="1100" dirty="0">
              <a:latin typeface="Century Gothic"/>
            </a:endParaRPr>
          </a:p>
          <a:p>
            <a:r>
              <a:rPr lang="en-GB" sz="1100" dirty="0">
                <a:latin typeface="Century Gothic"/>
              </a:rPr>
              <a:t>Primary Transition</a:t>
            </a:r>
          </a:p>
          <a:p>
            <a:r>
              <a:rPr lang="en-GB" sz="1100" dirty="0">
                <a:latin typeface="Century Gothic"/>
              </a:rPr>
              <a:t>Careers Week</a:t>
            </a:r>
          </a:p>
          <a:p>
            <a:r>
              <a:rPr lang="en-GB" sz="1100" dirty="0" smtClean="0">
                <a:latin typeface="Century Gothic"/>
              </a:rPr>
              <a:t>Remembrance </a:t>
            </a:r>
            <a:r>
              <a:rPr lang="en-GB" sz="1100" dirty="0">
                <a:latin typeface="Century Gothic"/>
              </a:rPr>
              <a:t>&amp; Poppy M</a:t>
            </a:r>
            <a:r>
              <a:rPr lang="en-GB" sz="1100" dirty="0" smtClean="0">
                <a:latin typeface="Century Gothic"/>
              </a:rPr>
              <a:t>emorial</a:t>
            </a:r>
            <a:endParaRPr lang="en-GB" sz="1100" dirty="0">
              <a:latin typeface="Century Gothic" panose="020B0502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7709" y="4095780"/>
            <a:ext cx="2216728" cy="212365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100" dirty="0">
                <a:latin typeface="Century Gothic"/>
              </a:rPr>
              <a:t>Sports Day</a:t>
            </a:r>
            <a:endParaRPr lang="en-GB" sz="1100" dirty="0">
              <a:latin typeface="Century Gothic" panose="020B0502020202020204" pitchFamily="34" charset="0"/>
            </a:endParaRPr>
          </a:p>
          <a:p>
            <a:r>
              <a:rPr lang="en-GB" sz="1100" dirty="0">
                <a:latin typeface="Century Gothic"/>
              </a:rPr>
              <a:t>Duke Of Edinburgh</a:t>
            </a:r>
          </a:p>
          <a:p>
            <a:r>
              <a:rPr lang="en-GB" sz="1100" dirty="0" smtClean="0">
                <a:latin typeface="Century Gothic" panose="020B0502020202020204" pitchFamily="34" charset="0"/>
              </a:rPr>
              <a:t>MAT </a:t>
            </a:r>
            <a:r>
              <a:rPr lang="en-GB" sz="1100" dirty="0">
                <a:latin typeface="Century Gothic" panose="020B0502020202020204" pitchFamily="34" charset="0"/>
              </a:rPr>
              <a:t>Masters </a:t>
            </a:r>
          </a:p>
          <a:p>
            <a:r>
              <a:rPr lang="en-GB" sz="1100" dirty="0">
                <a:latin typeface="Century Gothic" panose="020B0502020202020204" pitchFamily="34" charset="0"/>
              </a:rPr>
              <a:t>Future Business </a:t>
            </a:r>
            <a:endParaRPr lang="en-GB" sz="1100" dirty="0" smtClean="0">
              <a:latin typeface="Century Gothic" panose="020B0502020202020204" pitchFamily="34" charset="0"/>
            </a:endParaRPr>
          </a:p>
          <a:p>
            <a:r>
              <a:rPr lang="en-GB" sz="1100" dirty="0" smtClean="0">
                <a:latin typeface="Century Gothic"/>
              </a:rPr>
              <a:t>Maths </a:t>
            </a:r>
            <a:r>
              <a:rPr lang="en-GB" sz="1100" dirty="0">
                <a:latin typeface="Century Gothic"/>
              </a:rPr>
              <a:t>Club</a:t>
            </a:r>
          </a:p>
          <a:p>
            <a:r>
              <a:rPr lang="en-GB" sz="1100" dirty="0">
                <a:latin typeface="Century Gothic"/>
              </a:rPr>
              <a:t>Inclusion Hub Club</a:t>
            </a:r>
            <a:endParaRPr lang="en-GB" sz="1100" dirty="0">
              <a:latin typeface="Century Gothic" panose="020B0502020202020204" pitchFamily="34" charset="0"/>
            </a:endParaRPr>
          </a:p>
          <a:p>
            <a:r>
              <a:rPr lang="en-GB" sz="1100" dirty="0">
                <a:latin typeface="Century Gothic"/>
              </a:rPr>
              <a:t>Newspaper Club</a:t>
            </a:r>
            <a:endParaRPr lang="en-GB" sz="1100" dirty="0">
              <a:latin typeface="Century Gothic" panose="020B0502020202020204" pitchFamily="34" charset="0"/>
            </a:endParaRPr>
          </a:p>
          <a:p>
            <a:r>
              <a:rPr lang="en-GB" sz="1100" dirty="0">
                <a:latin typeface="Century Gothic"/>
              </a:rPr>
              <a:t>Book Club</a:t>
            </a:r>
            <a:endParaRPr lang="en-GB" sz="1100" dirty="0">
              <a:latin typeface="Century Gothic" panose="020B0502020202020204" pitchFamily="34" charset="0"/>
            </a:endParaRPr>
          </a:p>
          <a:p>
            <a:r>
              <a:rPr lang="en-GB" sz="1100" dirty="0">
                <a:latin typeface="Century Gothic"/>
              </a:rPr>
              <a:t>Rock Band </a:t>
            </a:r>
          </a:p>
          <a:p>
            <a:r>
              <a:rPr lang="en-GB" sz="1100" dirty="0">
                <a:latin typeface="Century Gothic"/>
              </a:rPr>
              <a:t>Debate Club</a:t>
            </a:r>
            <a:endParaRPr lang="en-GB" sz="1100" dirty="0">
              <a:latin typeface="Century Gothic" panose="020B0502020202020204" pitchFamily="34" charset="0"/>
            </a:endParaRPr>
          </a:p>
          <a:p>
            <a:r>
              <a:rPr lang="en-GB" sz="1100" dirty="0">
                <a:latin typeface="Century Gothic"/>
              </a:rPr>
              <a:t>Homework Club</a:t>
            </a:r>
            <a:endParaRPr lang="en-GB" sz="1100" dirty="0">
              <a:latin typeface="Century Gothic" panose="020B0502020202020204" pitchFamily="34" charset="0"/>
            </a:endParaRPr>
          </a:p>
          <a:p>
            <a:r>
              <a:rPr lang="en-GB" sz="1100" dirty="0">
                <a:latin typeface="Century Gothic" panose="020B0502020202020204" pitchFamily="34" charset="0"/>
              </a:rPr>
              <a:t>Intervention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2022502"/>
            <a:ext cx="4572000" cy="1446550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r>
              <a:rPr lang="en-GB" sz="1100" dirty="0" smtClean="0">
                <a:latin typeface="Century Gothic"/>
              </a:rPr>
              <a:t>The </a:t>
            </a:r>
            <a:r>
              <a:rPr lang="en-GB" sz="1100" dirty="0">
                <a:latin typeface="Century Gothic"/>
              </a:rPr>
              <a:t>Duke Of Edinburgh Award</a:t>
            </a:r>
          </a:p>
          <a:p>
            <a:r>
              <a:rPr lang="en-GB" sz="1100" dirty="0">
                <a:latin typeface="Century Gothic"/>
              </a:rPr>
              <a:t>The SMSC Award</a:t>
            </a:r>
            <a:endParaRPr lang="en-GB" sz="1100" dirty="0">
              <a:latin typeface="Century Gothic" panose="020B0502020202020204" pitchFamily="34" charset="0"/>
            </a:endParaRPr>
          </a:p>
          <a:p>
            <a:r>
              <a:rPr lang="en-GB" sz="1100" dirty="0">
                <a:latin typeface="Century Gothic" panose="020B0502020202020204" pitchFamily="34" charset="0"/>
              </a:rPr>
              <a:t>Basic Skills Quality </a:t>
            </a:r>
            <a:r>
              <a:rPr lang="en-GB" sz="1100" dirty="0" smtClean="0">
                <a:latin typeface="Century Gothic" panose="020B0502020202020204" pitchFamily="34" charset="0"/>
              </a:rPr>
              <a:t>Mark</a:t>
            </a:r>
          </a:p>
          <a:p>
            <a:r>
              <a:rPr lang="en-GB" sz="1100" dirty="0" smtClean="0">
                <a:latin typeface="Century Gothic" panose="020B0502020202020204" pitchFamily="34" charset="0"/>
              </a:rPr>
              <a:t>Inclusion in Schools Status</a:t>
            </a:r>
          </a:p>
          <a:p>
            <a:r>
              <a:rPr lang="en-GB" sz="1100" dirty="0" smtClean="0">
                <a:latin typeface="Century Gothic" panose="020B0502020202020204" pitchFamily="34" charset="0"/>
              </a:rPr>
              <a:t>School of Sanctuary Award</a:t>
            </a:r>
            <a:endParaRPr lang="en-GB" sz="1100" dirty="0">
              <a:latin typeface="Century Gothic" panose="020B0502020202020204" pitchFamily="34" charset="0"/>
            </a:endParaRPr>
          </a:p>
          <a:p>
            <a:r>
              <a:rPr lang="en-GB" sz="1100" dirty="0">
                <a:latin typeface="Century Gothic" panose="020B0502020202020204" pitchFamily="34" charset="0"/>
              </a:rPr>
              <a:t>The Stonewall  Inclusive </a:t>
            </a:r>
          </a:p>
          <a:p>
            <a:r>
              <a:rPr lang="en-GB" sz="1100" dirty="0" smtClean="0">
                <a:latin typeface="Century Gothic"/>
              </a:rPr>
              <a:t>The </a:t>
            </a:r>
            <a:r>
              <a:rPr lang="en-GB" sz="1100" dirty="0">
                <a:latin typeface="Century Gothic"/>
              </a:rPr>
              <a:t>Investing In Children Award</a:t>
            </a:r>
          </a:p>
          <a:p>
            <a:r>
              <a:rPr lang="en-GB" sz="1100" dirty="0">
                <a:latin typeface="Century Gothic"/>
              </a:rPr>
              <a:t>The Investors In People </a:t>
            </a:r>
            <a:r>
              <a:rPr lang="en-GB" sz="1100" dirty="0" smtClean="0">
                <a:latin typeface="Century Gothic"/>
              </a:rPr>
              <a:t>Award</a:t>
            </a:r>
            <a:endParaRPr lang="en-GB" sz="1100" dirty="0">
              <a:latin typeface="Century Gothic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9466" y="54217"/>
            <a:ext cx="4572000" cy="938719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r>
              <a:rPr lang="en-GB" sz="1100" dirty="0">
                <a:latin typeface="Century Gothic" panose="020B0502020202020204" pitchFamily="34" charset="0"/>
              </a:rPr>
              <a:t>Memorial Activities</a:t>
            </a:r>
          </a:p>
          <a:p>
            <a:r>
              <a:rPr lang="en-GB" sz="1100" dirty="0">
                <a:latin typeface="Century Gothic" panose="020B0502020202020204" pitchFamily="34" charset="0"/>
              </a:rPr>
              <a:t>Promoting British Values</a:t>
            </a:r>
          </a:p>
          <a:p>
            <a:r>
              <a:rPr lang="en-GB" sz="1100" dirty="0">
                <a:latin typeface="Century Gothic" panose="020B0502020202020204" pitchFamily="34" charset="0"/>
              </a:rPr>
              <a:t>Assemblies</a:t>
            </a:r>
          </a:p>
          <a:p>
            <a:r>
              <a:rPr lang="en-GB" sz="1100" dirty="0">
                <a:latin typeface="Century Gothic" panose="020B0502020202020204" pitchFamily="34" charset="0"/>
              </a:rPr>
              <a:t>Global Tutor Time</a:t>
            </a:r>
          </a:p>
          <a:p>
            <a:r>
              <a:rPr lang="en-GB" sz="1100" dirty="0" smtClean="0">
                <a:latin typeface="Century Gothic"/>
              </a:rPr>
              <a:t>PSHE</a:t>
            </a:r>
            <a:r>
              <a:rPr lang="en-GB" sz="1100" dirty="0">
                <a:latin typeface="Century Gothic"/>
              </a:rPr>
              <a:t>+ Tutor Time</a:t>
            </a:r>
            <a:endParaRPr lang="en-GB" sz="1100" dirty="0">
              <a:latin typeface="Century Gothic" panose="020B0502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875676" y="153238"/>
            <a:ext cx="4572000" cy="938719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r>
              <a:rPr lang="en-GB" sz="1100" dirty="0">
                <a:latin typeface="Century Gothic" panose="020B0502020202020204" pitchFamily="34" charset="0"/>
              </a:rPr>
              <a:t>School Council Meetings</a:t>
            </a:r>
          </a:p>
          <a:p>
            <a:r>
              <a:rPr lang="en-GB" sz="1100" dirty="0">
                <a:latin typeface="Century Gothic" panose="020B0502020202020204" pitchFamily="34" charset="0"/>
              </a:rPr>
              <a:t>Student Voice</a:t>
            </a:r>
          </a:p>
          <a:p>
            <a:r>
              <a:rPr lang="en-GB" sz="1100" dirty="0">
                <a:latin typeface="Century Gothic" panose="020B0502020202020204" pitchFamily="34" charset="0"/>
              </a:rPr>
              <a:t>Tutor Representatives</a:t>
            </a:r>
          </a:p>
          <a:p>
            <a:r>
              <a:rPr lang="en-GB" sz="1100" dirty="0">
                <a:latin typeface="Century Gothic"/>
              </a:rPr>
              <a:t>Investing In Children</a:t>
            </a:r>
          </a:p>
          <a:p>
            <a:endParaRPr lang="en-GB" sz="1100" dirty="0">
              <a:latin typeface="Century Gothic" panose="020B0502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742611" y="172444"/>
            <a:ext cx="2096250" cy="280076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1100" dirty="0">
                <a:latin typeface="Century Gothic" panose="020B0502020202020204" pitchFamily="34" charset="0"/>
              </a:rPr>
              <a:t>Outside Visitor Assemblies</a:t>
            </a:r>
          </a:p>
          <a:p>
            <a:r>
              <a:rPr lang="en-GB" sz="1100" dirty="0">
                <a:latin typeface="Century Gothic" panose="020B0502020202020204" pitchFamily="34" charset="0"/>
              </a:rPr>
              <a:t>Outside Agencies Assemblies</a:t>
            </a:r>
          </a:p>
          <a:p>
            <a:r>
              <a:rPr lang="en-GB" sz="1100" dirty="0" smtClean="0">
                <a:latin typeface="Century Gothic"/>
              </a:rPr>
              <a:t>Safeguarding </a:t>
            </a:r>
            <a:r>
              <a:rPr lang="en-GB" sz="1100" dirty="0">
                <a:latin typeface="Century Gothic"/>
              </a:rPr>
              <a:t>Links</a:t>
            </a:r>
          </a:p>
          <a:p>
            <a:r>
              <a:rPr lang="en-GB" sz="1100" dirty="0">
                <a:latin typeface="Century Gothic" panose="020B0502020202020204" pitchFamily="34" charset="0"/>
              </a:rPr>
              <a:t>Health and Wellbeing</a:t>
            </a:r>
          </a:p>
          <a:p>
            <a:r>
              <a:rPr lang="en-GB" sz="1100" dirty="0">
                <a:latin typeface="Century Gothic" panose="020B0502020202020204" pitchFamily="34" charset="0"/>
              </a:rPr>
              <a:t>Relationships </a:t>
            </a:r>
          </a:p>
          <a:p>
            <a:r>
              <a:rPr lang="en-GB" sz="1100" dirty="0">
                <a:latin typeface="Century Gothic"/>
              </a:rPr>
              <a:t>Living in the Wider World </a:t>
            </a:r>
          </a:p>
          <a:p>
            <a:r>
              <a:rPr lang="en-GB" sz="1100" dirty="0">
                <a:latin typeface="Century Gothic" panose="020B0502020202020204" pitchFamily="34" charset="0"/>
              </a:rPr>
              <a:t>Internet Safety</a:t>
            </a:r>
          </a:p>
          <a:p>
            <a:r>
              <a:rPr lang="en-GB" sz="1100" dirty="0">
                <a:latin typeface="Century Gothic" panose="020B0502020202020204" pitchFamily="34" charset="0"/>
              </a:rPr>
              <a:t>STEM</a:t>
            </a:r>
          </a:p>
          <a:p>
            <a:r>
              <a:rPr lang="en-GB" sz="1100" dirty="0">
                <a:latin typeface="Century Gothic" panose="020B0502020202020204" pitchFamily="34" charset="0"/>
              </a:rPr>
              <a:t>Charity Links</a:t>
            </a:r>
          </a:p>
          <a:p>
            <a:r>
              <a:rPr lang="en-GB" sz="1100" dirty="0">
                <a:latin typeface="Century Gothic" panose="020B0502020202020204" pitchFamily="34" charset="0"/>
              </a:rPr>
              <a:t>Celebration Assemblies</a:t>
            </a:r>
          </a:p>
          <a:p>
            <a:r>
              <a:rPr lang="en-GB" sz="1100" dirty="0">
                <a:latin typeface="Century Gothic" panose="020B0502020202020204" pitchFamily="34" charset="0"/>
              </a:rPr>
              <a:t>Subject </a:t>
            </a:r>
            <a:r>
              <a:rPr lang="en-GB" sz="1100" dirty="0" smtClean="0">
                <a:latin typeface="Century Gothic" panose="020B0502020202020204" pitchFamily="34" charset="0"/>
              </a:rPr>
              <a:t>Awards</a:t>
            </a:r>
          </a:p>
          <a:p>
            <a:r>
              <a:rPr lang="en-GB" sz="1100" dirty="0" smtClean="0">
                <a:latin typeface="Century Gothic" panose="020B0502020202020204" pitchFamily="34" charset="0"/>
              </a:rPr>
              <a:t>Student Leadership </a:t>
            </a:r>
          </a:p>
          <a:p>
            <a:r>
              <a:rPr lang="en-GB" sz="1100" dirty="0" smtClean="0">
                <a:latin typeface="Century Gothic" panose="020B0502020202020204" pitchFamily="34" charset="0"/>
              </a:rPr>
              <a:t>Values</a:t>
            </a:r>
            <a:endParaRPr lang="en-GB" sz="1100" dirty="0">
              <a:latin typeface="Century Gothic" panose="020B0502020202020204" pitchFamily="34" charset="0"/>
            </a:endParaRPr>
          </a:p>
          <a:p>
            <a:endParaRPr lang="en-GB" sz="1100" dirty="0">
              <a:latin typeface="Century Gothic" panose="020B0502020202020204" pitchFamily="34" charset="0"/>
            </a:endParaRPr>
          </a:p>
          <a:p>
            <a:endParaRPr lang="en-GB" sz="1100" dirty="0">
              <a:latin typeface="Century Gothic" panose="020B0502020202020204" pitchFamily="34" charset="0"/>
            </a:endParaRPr>
          </a:p>
        </p:txBody>
      </p:sp>
      <p:pic>
        <p:nvPicPr>
          <p:cNvPr id="20" name="Picture 19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5616" y="4169"/>
            <a:ext cx="488315" cy="646430"/>
          </a:xfrm>
          <a:prstGeom prst="rect">
            <a:avLst/>
          </a:prstGeom>
        </p:spPr>
      </p:pic>
      <p:pic>
        <p:nvPicPr>
          <p:cNvPr id="21" name="Picture 20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891" y="172444"/>
            <a:ext cx="646430" cy="488315"/>
          </a:xfrm>
          <a:prstGeom prst="rect">
            <a:avLst/>
          </a:prstGeom>
        </p:spPr>
      </p:pic>
      <p:pic>
        <p:nvPicPr>
          <p:cNvPr id="22" name="Picture 21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016" y="148314"/>
            <a:ext cx="485775" cy="644525"/>
          </a:xfrm>
          <a:prstGeom prst="rect">
            <a:avLst/>
          </a:prstGeom>
        </p:spPr>
      </p:pic>
      <p:pic>
        <p:nvPicPr>
          <p:cNvPr id="23" name="Picture 22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616" y="172444"/>
            <a:ext cx="646430" cy="487045"/>
          </a:xfrm>
          <a:prstGeom prst="rect">
            <a:avLst/>
          </a:prstGeom>
        </p:spPr>
      </p:pic>
      <p:sp>
        <p:nvSpPr>
          <p:cNvPr id="3" name="Hexagon 2">
            <a:extLst>
              <a:ext uri="{FF2B5EF4-FFF2-40B4-BE49-F238E27FC236}">
                <a16:creationId xmlns:a16="http://schemas.microsoft.com/office/drawing/2014/main" id="{CC42076E-07A5-F844-8ECC-B601B318238E}"/>
              </a:ext>
            </a:extLst>
          </p:cNvPr>
          <p:cNvSpPr/>
          <p:nvPr/>
        </p:nvSpPr>
        <p:spPr>
          <a:xfrm>
            <a:off x="4461162" y="1136071"/>
            <a:ext cx="1233055" cy="1122217"/>
          </a:xfrm>
          <a:prstGeom prst="hexagon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900" dirty="0">
              <a:latin typeface="Century Gothic"/>
              <a:cs typeface="Calibri" panose="020F050202020403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F3B467-3D76-D507-1C56-B48F68D578B0}"/>
              </a:ext>
            </a:extLst>
          </p:cNvPr>
          <p:cNvSpPr txBox="1"/>
          <p:nvPr/>
        </p:nvSpPr>
        <p:spPr>
          <a:xfrm>
            <a:off x="4544291" y="1537854"/>
            <a:ext cx="119149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1400" b="1" dirty="0">
                <a:solidFill>
                  <a:schemeClr val="bg1"/>
                </a:solidFill>
                <a:latin typeface="Century Gothic"/>
                <a:cs typeface="Calibri"/>
              </a:rPr>
              <a:t>Assemblies</a:t>
            </a:r>
            <a:endParaRPr lang="en-GB" sz="1400" b="1">
              <a:solidFill>
                <a:schemeClr val="bg1"/>
              </a:solidFill>
              <a:latin typeface="Century Gothic"/>
            </a:endParaRPr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3B9F4E31-8180-66D3-69CA-90038F0C7F81}"/>
              </a:ext>
            </a:extLst>
          </p:cNvPr>
          <p:cNvSpPr/>
          <p:nvPr/>
        </p:nvSpPr>
        <p:spPr>
          <a:xfrm>
            <a:off x="5278580" y="2078180"/>
            <a:ext cx="1233055" cy="1122217"/>
          </a:xfrm>
          <a:prstGeom prst="hexagon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900" dirty="0">
              <a:latin typeface="Century Gothic"/>
              <a:cs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C718E4-0FC8-46A1-C0A8-B835154021E5}"/>
              </a:ext>
            </a:extLst>
          </p:cNvPr>
          <p:cNvSpPr txBox="1"/>
          <p:nvPr/>
        </p:nvSpPr>
        <p:spPr>
          <a:xfrm>
            <a:off x="5306290" y="2382981"/>
            <a:ext cx="119149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latin typeface="Century Gothic"/>
                <a:cs typeface="Calibri"/>
              </a:rPr>
              <a:t>Tutor Time</a:t>
            </a:r>
            <a:endParaRPr lang="en-US" dirty="0"/>
          </a:p>
        </p:txBody>
      </p:sp>
      <p:sp>
        <p:nvSpPr>
          <p:cNvPr id="12" name="Hexagon 11">
            <a:extLst>
              <a:ext uri="{FF2B5EF4-FFF2-40B4-BE49-F238E27FC236}">
                <a16:creationId xmlns:a16="http://schemas.microsoft.com/office/drawing/2014/main" id="{464B3B27-D1A7-717D-3A42-C56D3A58E14D}"/>
              </a:ext>
            </a:extLst>
          </p:cNvPr>
          <p:cNvSpPr/>
          <p:nvPr/>
        </p:nvSpPr>
        <p:spPr>
          <a:xfrm>
            <a:off x="5278579" y="3352797"/>
            <a:ext cx="1233055" cy="1122217"/>
          </a:xfrm>
          <a:prstGeom prst="hexagon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900" dirty="0">
              <a:latin typeface="Century Gothic"/>
              <a:cs typeface="Calibri" panose="020F050202020403020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D3F3D9-365E-8B56-CE65-306C2E762E32}"/>
              </a:ext>
            </a:extLst>
          </p:cNvPr>
          <p:cNvSpPr txBox="1"/>
          <p:nvPr/>
        </p:nvSpPr>
        <p:spPr>
          <a:xfrm>
            <a:off x="5306290" y="3602180"/>
            <a:ext cx="1191490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  <a:latin typeface="Century Gothic"/>
                <a:cs typeface="Calibri"/>
              </a:rPr>
              <a:t>PSHE</a:t>
            </a:r>
            <a:endParaRPr lang="en-US" sz="2000" dirty="0">
              <a:solidFill>
                <a:schemeClr val="bg1"/>
              </a:solidFill>
              <a:latin typeface="Calibri" panose="020F0502020204030204"/>
              <a:cs typeface="Calibri"/>
            </a:endParaRPr>
          </a:p>
          <a:p>
            <a:pPr algn="ctr"/>
            <a:r>
              <a:rPr lang="en-GB" sz="2000" b="1" dirty="0">
                <a:solidFill>
                  <a:schemeClr val="bg1"/>
                </a:solidFill>
                <a:latin typeface="Century Gothic"/>
                <a:cs typeface="Calibri"/>
              </a:rPr>
              <a:t>RSHE</a:t>
            </a:r>
          </a:p>
        </p:txBody>
      </p:sp>
      <p:sp>
        <p:nvSpPr>
          <p:cNvPr id="26" name="Hexagon 25">
            <a:extLst>
              <a:ext uri="{FF2B5EF4-FFF2-40B4-BE49-F238E27FC236}">
                <a16:creationId xmlns:a16="http://schemas.microsoft.com/office/drawing/2014/main" id="{624B9209-3AC1-7CF8-1AD1-E30BFB507C41}"/>
              </a:ext>
            </a:extLst>
          </p:cNvPr>
          <p:cNvSpPr/>
          <p:nvPr/>
        </p:nvSpPr>
        <p:spPr>
          <a:xfrm>
            <a:off x="4461162" y="4308762"/>
            <a:ext cx="1233055" cy="1122217"/>
          </a:xfrm>
          <a:prstGeom prst="hexagon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900" dirty="0">
              <a:latin typeface="Century Gothic"/>
              <a:cs typeface="Calibri" panose="020F0502020204030204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6C790B6-3A81-7B53-17A6-467087FF3602}"/>
              </a:ext>
            </a:extLst>
          </p:cNvPr>
          <p:cNvSpPr txBox="1"/>
          <p:nvPr/>
        </p:nvSpPr>
        <p:spPr>
          <a:xfrm>
            <a:off x="4475018" y="4544290"/>
            <a:ext cx="119149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latin typeface="Century Gothic"/>
                <a:cs typeface="Calibri"/>
              </a:rPr>
              <a:t>House Champions</a:t>
            </a:r>
            <a:endParaRPr lang="en-US" dirty="0">
              <a:cs typeface="Calibri" panose="020F0502020204030204"/>
            </a:endParaRPr>
          </a:p>
        </p:txBody>
      </p:sp>
      <p:sp>
        <p:nvSpPr>
          <p:cNvPr id="28" name="Hexagon 27">
            <a:extLst>
              <a:ext uri="{FF2B5EF4-FFF2-40B4-BE49-F238E27FC236}">
                <a16:creationId xmlns:a16="http://schemas.microsoft.com/office/drawing/2014/main" id="{95F61209-5865-5240-5E9C-66E703D23A08}"/>
              </a:ext>
            </a:extLst>
          </p:cNvPr>
          <p:cNvSpPr/>
          <p:nvPr/>
        </p:nvSpPr>
        <p:spPr>
          <a:xfrm>
            <a:off x="3061852" y="4294907"/>
            <a:ext cx="1233055" cy="1122217"/>
          </a:xfrm>
          <a:prstGeom prst="hexagon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900" dirty="0">
              <a:latin typeface="Century Gothic"/>
              <a:cs typeface="Calibri" panose="020F050202020403020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1C4151-82F4-FD6F-CE5A-7484003507B9}"/>
              </a:ext>
            </a:extLst>
          </p:cNvPr>
          <p:cNvSpPr txBox="1"/>
          <p:nvPr/>
        </p:nvSpPr>
        <p:spPr>
          <a:xfrm>
            <a:off x="3089563" y="4585854"/>
            <a:ext cx="119149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latin typeface="Century Gothic"/>
                <a:cs typeface="Calibri"/>
              </a:rPr>
              <a:t>Other Activities</a:t>
            </a:r>
            <a:endParaRPr lang="en-US" dirty="0">
              <a:cs typeface="Calibri" panose="020F0502020204030204"/>
            </a:endParaRPr>
          </a:p>
        </p:txBody>
      </p:sp>
      <p:sp>
        <p:nvSpPr>
          <p:cNvPr id="30" name="Hexagon 29">
            <a:extLst>
              <a:ext uri="{FF2B5EF4-FFF2-40B4-BE49-F238E27FC236}">
                <a16:creationId xmlns:a16="http://schemas.microsoft.com/office/drawing/2014/main" id="{F96AAAFC-48F4-884F-0846-302678A1C441}"/>
              </a:ext>
            </a:extLst>
          </p:cNvPr>
          <p:cNvSpPr/>
          <p:nvPr/>
        </p:nvSpPr>
        <p:spPr>
          <a:xfrm>
            <a:off x="2230580" y="3352798"/>
            <a:ext cx="1233055" cy="1122217"/>
          </a:xfrm>
          <a:prstGeom prst="hexagon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900" dirty="0">
              <a:latin typeface="Century Gothic"/>
              <a:cs typeface="Calibri" panose="020F0502020204030204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E1E8939-0B39-91F1-7179-679A6894EAB0}"/>
              </a:ext>
            </a:extLst>
          </p:cNvPr>
          <p:cNvSpPr txBox="1"/>
          <p:nvPr/>
        </p:nvSpPr>
        <p:spPr>
          <a:xfrm>
            <a:off x="2244436" y="3699163"/>
            <a:ext cx="119149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latin typeface="Century Gothic"/>
                <a:cs typeface="Calibri"/>
              </a:rPr>
              <a:t>School Awards</a:t>
            </a:r>
            <a:endParaRPr lang="en-US" dirty="0"/>
          </a:p>
        </p:txBody>
      </p:sp>
      <p:sp>
        <p:nvSpPr>
          <p:cNvPr id="32" name="Hexagon 31">
            <a:extLst>
              <a:ext uri="{FF2B5EF4-FFF2-40B4-BE49-F238E27FC236}">
                <a16:creationId xmlns:a16="http://schemas.microsoft.com/office/drawing/2014/main" id="{E58C89B9-39F1-968D-B3AC-E4197F66D08E}"/>
              </a:ext>
            </a:extLst>
          </p:cNvPr>
          <p:cNvSpPr/>
          <p:nvPr/>
        </p:nvSpPr>
        <p:spPr>
          <a:xfrm>
            <a:off x="2216725" y="2064325"/>
            <a:ext cx="1233055" cy="1122217"/>
          </a:xfrm>
          <a:prstGeom prst="hexagon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900" dirty="0">
              <a:latin typeface="Century Gothic"/>
              <a:cs typeface="Calibri" panose="020F0502020204030204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D5DF84F-3DB1-C7DA-2054-304E156C5DB7}"/>
              </a:ext>
            </a:extLst>
          </p:cNvPr>
          <p:cNvSpPr txBox="1"/>
          <p:nvPr/>
        </p:nvSpPr>
        <p:spPr>
          <a:xfrm>
            <a:off x="2230581" y="2410690"/>
            <a:ext cx="119149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latin typeface="Century Gothic"/>
                <a:cs typeface="Calibri"/>
              </a:rPr>
              <a:t>British Values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4" name="Hexagon 33">
            <a:extLst>
              <a:ext uri="{FF2B5EF4-FFF2-40B4-BE49-F238E27FC236}">
                <a16:creationId xmlns:a16="http://schemas.microsoft.com/office/drawing/2014/main" id="{7BEA12EA-59F9-1D61-1365-F68258A5ED27}"/>
              </a:ext>
            </a:extLst>
          </p:cNvPr>
          <p:cNvSpPr/>
          <p:nvPr/>
        </p:nvSpPr>
        <p:spPr>
          <a:xfrm>
            <a:off x="3061852" y="1122215"/>
            <a:ext cx="1233055" cy="1122217"/>
          </a:xfrm>
          <a:prstGeom prst="hexagon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900" dirty="0">
              <a:latin typeface="Century Gothic"/>
              <a:cs typeface="Calibri" panose="020F0502020204030204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39B77D1-27E8-9278-B6E4-FE2710CD57F5}"/>
              </a:ext>
            </a:extLst>
          </p:cNvPr>
          <p:cNvSpPr txBox="1"/>
          <p:nvPr/>
        </p:nvSpPr>
        <p:spPr>
          <a:xfrm>
            <a:off x="3075708" y="1413162"/>
            <a:ext cx="119149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latin typeface="Century Gothic"/>
                <a:cs typeface="Calibri"/>
              </a:rPr>
              <a:t>Student Leadership</a:t>
            </a:r>
          </a:p>
        </p:txBody>
      </p:sp>
      <p:sp>
        <p:nvSpPr>
          <p:cNvPr id="36" name="Hexagon 35">
            <a:extLst>
              <a:ext uri="{FF2B5EF4-FFF2-40B4-BE49-F238E27FC236}">
                <a16:creationId xmlns:a16="http://schemas.microsoft.com/office/drawing/2014/main" id="{8B049EBC-2D3A-A039-D908-946C5EDE0AF2}"/>
              </a:ext>
            </a:extLst>
          </p:cNvPr>
          <p:cNvSpPr/>
          <p:nvPr/>
        </p:nvSpPr>
        <p:spPr>
          <a:xfrm>
            <a:off x="3380507" y="2396835"/>
            <a:ext cx="1953490" cy="1704107"/>
          </a:xfrm>
          <a:prstGeom prst="hexag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900" dirty="0">
              <a:latin typeface="Century Gothic"/>
              <a:cs typeface="Calibri" panose="020F0502020204030204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E1E29B1-616F-5356-2DEC-FDADB9035B74}"/>
              </a:ext>
            </a:extLst>
          </p:cNvPr>
          <p:cNvSpPr txBox="1"/>
          <p:nvPr/>
        </p:nvSpPr>
        <p:spPr>
          <a:xfrm>
            <a:off x="3602181" y="2521527"/>
            <a:ext cx="1537853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bg1"/>
                </a:solidFill>
                <a:latin typeface="Century Gothic"/>
                <a:cs typeface="Calibri"/>
              </a:rPr>
              <a:t>SMSC</a:t>
            </a:r>
            <a:endParaRPr lang="en-GB" sz="3200" b="1" dirty="0">
              <a:solidFill>
                <a:schemeClr val="bg1"/>
              </a:solidFill>
              <a:latin typeface="Century Gothic"/>
              <a:cs typeface="Calibri"/>
            </a:endParaRPr>
          </a:p>
          <a:p>
            <a:pPr algn="ctr"/>
            <a:r>
              <a:rPr lang="en-GB" sz="3200" b="1" dirty="0">
                <a:solidFill>
                  <a:schemeClr val="bg1"/>
                </a:solidFill>
                <a:latin typeface="Century Gothic"/>
                <a:cs typeface="Calibri"/>
              </a:rPr>
              <a:t>At</a:t>
            </a:r>
          </a:p>
          <a:p>
            <a:pPr algn="ctr"/>
            <a:r>
              <a:rPr lang="en-GB" sz="3200" b="1" dirty="0">
                <a:solidFill>
                  <a:schemeClr val="bg1"/>
                </a:solidFill>
                <a:latin typeface="Century Gothic"/>
                <a:cs typeface="Calibri"/>
              </a:rPr>
              <a:t>Dene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D936D7EC-1787-7C2D-2EE8-09E8A2D783A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84" y="659576"/>
            <a:ext cx="1369206" cy="136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572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</TotalTime>
  <Words>214</Words>
  <Application>Microsoft Office PowerPoint</Application>
  <PresentationFormat>On-screen Show (4:3)</PresentationFormat>
  <Paragraphs>81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Rochelle Laine</dc:creator>
  <cp:lastModifiedBy>C Nelson</cp:lastModifiedBy>
  <cp:revision>252</cp:revision>
  <dcterms:created xsi:type="dcterms:W3CDTF">2023-09-20T11:29:32Z</dcterms:created>
  <dcterms:modified xsi:type="dcterms:W3CDTF">2023-10-17T13:30:32Z</dcterms:modified>
</cp:coreProperties>
</file>