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Lst>
  <p:notesMasterIdLst>
    <p:notesMasterId r:id="rId38"/>
  </p:notesMasterIdLst>
  <p:handoutMasterIdLst>
    <p:handoutMasterId r:id="rId39"/>
  </p:handoutMasterIdLst>
  <p:sldIdLst>
    <p:sldId id="518" r:id="rId5"/>
    <p:sldId id="529" r:id="rId6"/>
    <p:sldId id="440" r:id="rId7"/>
    <p:sldId id="256" r:id="rId8"/>
    <p:sldId id="432" r:id="rId9"/>
    <p:sldId id="530" r:id="rId10"/>
    <p:sldId id="376" r:id="rId11"/>
    <p:sldId id="257" r:id="rId12"/>
    <p:sldId id="470" r:id="rId13"/>
    <p:sldId id="258" r:id="rId14"/>
    <p:sldId id="520" r:id="rId15"/>
    <p:sldId id="260" r:id="rId16"/>
    <p:sldId id="261" r:id="rId17"/>
    <p:sldId id="453" r:id="rId18"/>
    <p:sldId id="526" r:id="rId19"/>
    <p:sldId id="259" r:id="rId20"/>
    <p:sldId id="525" r:id="rId21"/>
    <p:sldId id="271" r:id="rId22"/>
    <p:sldId id="268" r:id="rId23"/>
    <p:sldId id="522" r:id="rId24"/>
    <p:sldId id="523" r:id="rId25"/>
    <p:sldId id="265" r:id="rId26"/>
    <p:sldId id="264" r:id="rId27"/>
    <p:sldId id="514" r:id="rId28"/>
    <p:sldId id="521" r:id="rId29"/>
    <p:sldId id="528" r:id="rId30"/>
    <p:sldId id="472" r:id="rId31"/>
    <p:sldId id="513" r:id="rId32"/>
    <p:sldId id="469" r:id="rId33"/>
    <p:sldId id="519" r:id="rId34"/>
    <p:sldId id="471" r:id="rId35"/>
    <p:sldId id="262" r:id="rId36"/>
    <p:sldId id="527" r:id="rId37"/>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999"/>
    <a:srgbClr val="0A3B85"/>
    <a:srgbClr val="1740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1" autoAdjust="0"/>
    <p:restoredTop sz="86371"/>
  </p:normalViewPr>
  <p:slideViewPr>
    <p:cSldViewPr snapToGrid="0">
      <p:cViewPr>
        <p:scale>
          <a:sx n="60" d="100"/>
          <a:sy n="60" d="100"/>
        </p:scale>
        <p:origin x="1560" y="132"/>
      </p:cViewPr>
      <p:guideLst>
        <p:guide orient="horz" pos="2160"/>
        <p:guide pos="2880"/>
      </p:guideLst>
    </p:cSldViewPr>
  </p:slideViewPr>
  <p:outlineViewPr>
    <p:cViewPr>
      <p:scale>
        <a:sx n="33" d="100"/>
        <a:sy n="33" d="100"/>
      </p:scale>
      <p:origin x="0" y="-1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2B5659-C518-48EF-B9FC-2EF2C4BA537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137997FA-341D-4258-AD6D-756FB264AD8D}">
      <dgm:prSet phldrT="[Text]" custT="1"/>
      <dgm:spPr>
        <a:solidFill>
          <a:srgbClr val="F838C6"/>
        </a:solidFill>
      </dgm:spPr>
      <dgm:t>
        <a:bodyPr/>
        <a:lstStyle/>
        <a:p>
          <a:r>
            <a:rPr lang="en-US" sz="700" b="1" dirty="0">
              <a:solidFill>
                <a:schemeClr val="tx1"/>
              </a:solidFill>
              <a:latin typeface="Century Gothic" panose="020B0502020202020204" pitchFamily="34" charset="0"/>
            </a:rPr>
            <a:t>Lesson 1 </a:t>
          </a:r>
        </a:p>
        <a:p>
          <a:r>
            <a:rPr lang="en-US" sz="700" b="1" dirty="0">
              <a:latin typeface="Century Gothic" panose="020B0502020202020204" pitchFamily="34" charset="0"/>
            </a:rPr>
            <a:t>Group Agreement</a:t>
          </a:r>
        </a:p>
        <a:p>
          <a:r>
            <a:rPr lang="en-US" sz="700" b="1" dirty="0">
              <a:latin typeface="Century Gothic" panose="020B0502020202020204" pitchFamily="34" charset="0"/>
            </a:rPr>
            <a:t>Community Cohesion</a:t>
          </a:r>
        </a:p>
      </dgm:t>
    </dgm:pt>
    <dgm:pt modelId="{B9053DDE-FB8D-482D-A759-8FB67692CB7C}" type="parTrans" cxnId="{E03BF428-4919-4030-9B64-1A21B441A857}">
      <dgm:prSet/>
      <dgm:spPr/>
      <dgm:t>
        <a:bodyPr/>
        <a:lstStyle/>
        <a:p>
          <a:endParaRPr lang="en-US"/>
        </a:p>
      </dgm:t>
    </dgm:pt>
    <dgm:pt modelId="{3FE088F8-4195-4628-B70B-2B25BE6854C5}" type="sibTrans" cxnId="{E03BF428-4919-4030-9B64-1A21B441A857}">
      <dgm:prSet custT="1"/>
      <dgm:spPr/>
      <dgm:t>
        <a:bodyPr/>
        <a:lstStyle/>
        <a:p>
          <a:endParaRPr lang="en-US" sz="600">
            <a:latin typeface="Century Gothic" panose="020B0502020202020204" pitchFamily="34" charset="0"/>
          </a:endParaRPr>
        </a:p>
      </dgm:t>
    </dgm:pt>
    <dgm:pt modelId="{0C5EF393-23B5-4C1C-8790-530526D81758}">
      <dgm:prSet phldrT="[Text]" custT="1"/>
      <dgm:spPr>
        <a:solidFill>
          <a:srgbClr val="F838C6"/>
        </a:solidFill>
      </dgm:spPr>
      <dgm:t>
        <a:bodyPr/>
        <a:lstStyle/>
        <a:p>
          <a:r>
            <a:rPr lang="en-US" sz="700" b="1" dirty="0">
              <a:solidFill>
                <a:schemeClr val="tx1"/>
              </a:solidFill>
              <a:latin typeface="Century Gothic" panose="020B0502020202020204" pitchFamily="34" charset="0"/>
            </a:rPr>
            <a:t>Lesson 2</a:t>
          </a:r>
        </a:p>
        <a:p>
          <a:r>
            <a:rPr lang="en-US" sz="600" b="1" dirty="0">
              <a:latin typeface="Century Gothic" panose="020B0502020202020204" pitchFamily="34" charset="0"/>
            </a:rPr>
            <a:t>Social Media &amp; self esteem</a:t>
          </a:r>
        </a:p>
        <a:p>
          <a:r>
            <a:rPr lang="en-US" sz="600" b="1" dirty="0">
              <a:latin typeface="Century Gothic" panose="020B0502020202020204" pitchFamily="34" charset="0"/>
            </a:rPr>
            <a:t>(Integrity, HSB)</a:t>
          </a:r>
          <a:endParaRPr lang="en-US" sz="700" dirty="0">
            <a:latin typeface="Century Gothic" panose="020B0502020202020204" pitchFamily="34" charset="0"/>
          </a:endParaRPr>
        </a:p>
      </dgm:t>
    </dgm:pt>
    <dgm:pt modelId="{8C7DD59D-C0D2-4BFB-8902-046B0F50B862}" type="parTrans" cxnId="{1FF1FE13-DA44-4C97-9FB8-665FD8C96C61}">
      <dgm:prSet/>
      <dgm:spPr/>
      <dgm:t>
        <a:bodyPr/>
        <a:lstStyle/>
        <a:p>
          <a:endParaRPr lang="en-US"/>
        </a:p>
      </dgm:t>
    </dgm:pt>
    <dgm:pt modelId="{41E03DB0-3C07-48A8-8ED0-CBFDE0CE8FAF}" type="sibTrans" cxnId="{1FF1FE13-DA44-4C97-9FB8-665FD8C96C61}">
      <dgm:prSet custT="1"/>
      <dgm:spPr/>
      <dgm:t>
        <a:bodyPr/>
        <a:lstStyle/>
        <a:p>
          <a:endParaRPr lang="en-US" sz="600">
            <a:latin typeface="Century Gothic" panose="020B0502020202020204" pitchFamily="34" charset="0"/>
          </a:endParaRPr>
        </a:p>
      </dgm:t>
    </dgm:pt>
    <dgm:pt modelId="{4E00B6F7-310E-4028-8EE2-D2F77C8A43CE}">
      <dgm:prSet phldrT="[Text]" custT="1"/>
      <dgm:spPr>
        <a:solidFill>
          <a:srgbClr val="0070C0"/>
        </a:solidFill>
        <a:ln>
          <a:solidFill>
            <a:schemeClr val="accent1"/>
          </a:solidFill>
        </a:ln>
      </dgm:spPr>
      <dgm:t>
        <a:bodyPr/>
        <a:lstStyle/>
        <a:p>
          <a:r>
            <a:rPr lang="en-US" sz="700" b="1" dirty="0">
              <a:solidFill>
                <a:schemeClr val="bg1"/>
              </a:solidFill>
              <a:latin typeface="Century Gothic" panose="020B0502020202020204" pitchFamily="34" charset="0"/>
            </a:rPr>
            <a:t>Lesson 3 </a:t>
          </a:r>
        </a:p>
        <a:p>
          <a:r>
            <a:rPr lang="en-US" sz="700" b="1" dirty="0">
              <a:solidFill>
                <a:schemeClr val="bg1"/>
              </a:solidFill>
              <a:latin typeface="Century Gothic" panose="020B0502020202020204" pitchFamily="34" charset="0"/>
            </a:rPr>
            <a:t>WATER SCHOOL &amp; WATER SAFETY</a:t>
          </a:r>
          <a:endParaRPr lang="en-US" sz="700" dirty="0">
            <a:latin typeface="Century Gothic" panose="020B0502020202020204" pitchFamily="34" charset="0"/>
          </a:endParaRPr>
        </a:p>
      </dgm:t>
    </dgm:pt>
    <dgm:pt modelId="{6B77F211-968F-4EF3-9F57-340A4AC0C2EA}" type="parTrans" cxnId="{0A230701-23D4-4A64-8DC7-93F106D96CA9}">
      <dgm:prSet/>
      <dgm:spPr/>
      <dgm:t>
        <a:bodyPr/>
        <a:lstStyle/>
        <a:p>
          <a:endParaRPr lang="en-US"/>
        </a:p>
      </dgm:t>
    </dgm:pt>
    <dgm:pt modelId="{B0817E8D-8708-4C83-AB88-AD5695454B70}" type="sibTrans" cxnId="{0A230701-23D4-4A64-8DC7-93F106D96CA9}">
      <dgm:prSet custT="1"/>
      <dgm:spPr/>
      <dgm:t>
        <a:bodyPr/>
        <a:lstStyle/>
        <a:p>
          <a:endParaRPr lang="en-US" sz="600">
            <a:latin typeface="Century Gothic" panose="020B0502020202020204" pitchFamily="34" charset="0"/>
          </a:endParaRPr>
        </a:p>
      </dgm:t>
    </dgm:pt>
    <dgm:pt modelId="{FB0215D5-F031-43B9-9004-B965899847A0}">
      <dgm:prSet phldrT="[Text]" custT="1"/>
      <dgm:spPr>
        <a:solidFill>
          <a:srgbClr val="00CC66"/>
        </a:solidFill>
      </dgm:spPr>
      <dgm:t>
        <a:bodyPr/>
        <a:lstStyle/>
        <a:p>
          <a:r>
            <a:rPr lang="en-US" sz="700" b="1" dirty="0">
              <a:solidFill>
                <a:schemeClr val="tx1"/>
              </a:solidFill>
              <a:latin typeface="Century Gothic" panose="020B0502020202020204" pitchFamily="34" charset="0"/>
            </a:rPr>
            <a:t>Lesson 4 </a:t>
          </a:r>
        </a:p>
        <a:p>
          <a:r>
            <a:rPr lang="en-US" sz="700" b="1" dirty="0">
              <a:latin typeface="Century Gothic" panose="020B0502020202020204" pitchFamily="34" charset="0"/>
            </a:rPr>
            <a:t>Managing Social Anxiety</a:t>
          </a:r>
          <a:endParaRPr lang="en-US" sz="700" dirty="0">
            <a:latin typeface="Century Gothic" panose="020B0502020202020204" pitchFamily="34" charset="0"/>
          </a:endParaRPr>
        </a:p>
      </dgm:t>
    </dgm:pt>
    <dgm:pt modelId="{1C1E3E02-9833-4FDA-935E-9003D86A3FF8}" type="parTrans" cxnId="{FFE83182-3ADB-4A54-AC5F-E4C30B962E3A}">
      <dgm:prSet/>
      <dgm:spPr/>
      <dgm:t>
        <a:bodyPr/>
        <a:lstStyle/>
        <a:p>
          <a:endParaRPr lang="en-US"/>
        </a:p>
      </dgm:t>
    </dgm:pt>
    <dgm:pt modelId="{052C7CCF-379C-4616-B878-134FB3FDE923}" type="sibTrans" cxnId="{FFE83182-3ADB-4A54-AC5F-E4C30B962E3A}">
      <dgm:prSet custT="1"/>
      <dgm:spPr/>
      <dgm:t>
        <a:bodyPr/>
        <a:lstStyle/>
        <a:p>
          <a:endParaRPr lang="en-US" sz="600">
            <a:latin typeface="Century Gothic" panose="020B0502020202020204" pitchFamily="34" charset="0"/>
          </a:endParaRPr>
        </a:p>
      </dgm:t>
    </dgm:pt>
    <dgm:pt modelId="{23BF1929-15FD-4EF0-B679-E1DE7DD95893}">
      <dgm:prSet phldrT="[Text]" custT="1"/>
      <dgm:spPr>
        <a:solidFill>
          <a:srgbClr val="00CC66"/>
        </a:solidFill>
      </dgm:spPr>
      <dgm:t>
        <a:bodyPr/>
        <a:lstStyle/>
        <a:p>
          <a:r>
            <a:rPr lang="en-US" sz="700" b="1" dirty="0">
              <a:solidFill>
                <a:schemeClr val="tx1"/>
              </a:solidFill>
              <a:latin typeface="Century Gothic" panose="020B0502020202020204" pitchFamily="34" charset="0"/>
            </a:rPr>
            <a:t>Lesson 5</a:t>
          </a:r>
        </a:p>
        <a:p>
          <a:r>
            <a:rPr lang="en-US" sz="700" b="1" dirty="0">
              <a:latin typeface="Century Gothic" panose="020B0502020202020204" pitchFamily="34" charset="0"/>
            </a:rPr>
            <a:t>Radicalization, Extremism &amp; Hate crime. (Integrity)</a:t>
          </a:r>
        </a:p>
      </dgm:t>
    </dgm:pt>
    <dgm:pt modelId="{8102F5BF-03E8-4BCD-9D70-CFF4C37107BD}" type="parTrans" cxnId="{19B58D0F-04C7-4DD7-8F7B-698C26CEBDB1}">
      <dgm:prSet/>
      <dgm:spPr/>
      <dgm:t>
        <a:bodyPr/>
        <a:lstStyle/>
        <a:p>
          <a:endParaRPr lang="en-US"/>
        </a:p>
      </dgm:t>
    </dgm:pt>
    <dgm:pt modelId="{B1569695-8057-4055-A063-90C109477650}" type="sibTrans" cxnId="{19B58D0F-04C7-4DD7-8F7B-698C26CEBDB1}">
      <dgm:prSet custT="1"/>
      <dgm:spPr/>
      <dgm:t>
        <a:bodyPr/>
        <a:lstStyle/>
        <a:p>
          <a:endParaRPr lang="en-US" sz="600">
            <a:latin typeface="Century Gothic" panose="020B0502020202020204" pitchFamily="34" charset="0"/>
          </a:endParaRPr>
        </a:p>
      </dgm:t>
    </dgm:pt>
    <dgm:pt modelId="{87329421-92FE-4D90-AA20-84D471803B1A}">
      <dgm:prSet phldrT="[Text]" custT="1"/>
      <dgm:spPr>
        <a:solidFill>
          <a:srgbClr val="00CC66"/>
        </a:solidFill>
      </dgm:spPr>
      <dgm:t>
        <a:bodyPr/>
        <a:lstStyle/>
        <a:p>
          <a:r>
            <a:rPr lang="en-US" sz="700" b="1" dirty="0">
              <a:solidFill>
                <a:schemeClr val="tx1"/>
              </a:solidFill>
              <a:latin typeface="Century Gothic" panose="020B0502020202020204" pitchFamily="34" charset="0"/>
            </a:rPr>
            <a:t>Lesson 6</a:t>
          </a:r>
        </a:p>
        <a:p>
          <a:r>
            <a:rPr lang="en-US" sz="700" b="1" dirty="0">
              <a:latin typeface="Century Gothic" panose="020B0502020202020204" pitchFamily="34" charset="0"/>
            </a:rPr>
            <a:t>Mental Health</a:t>
          </a:r>
        </a:p>
      </dgm:t>
    </dgm:pt>
    <dgm:pt modelId="{114015BB-4CFD-4258-9F24-5ACF5ED002F7}" type="parTrans" cxnId="{3E689519-5E49-484B-A2BA-1C129FF3460F}">
      <dgm:prSet/>
      <dgm:spPr/>
      <dgm:t>
        <a:bodyPr/>
        <a:lstStyle/>
        <a:p>
          <a:endParaRPr lang="en-US"/>
        </a:p>
      </dgm:t>
    </dgm:pt>
    <dgm:pt modelId="{EE4781AE-7885-465C-AC4E-303F9EBEE1EF}" type="sibTrans" cxnId="{3E689519-5E49-484B-A2BA-1C129FF3460F}">
      <dgm:prSet custT="1"/>
      <dgm:spPr/>
      <dgm:t>
        <a:bodyPr/>
        <a:lstStyle/>
        <a:p>
          <a:endParaRPr lang="en-US" sz="600">
            <a:latin typeface="Century Gothic" panose="020B0502020202020204" pitchFamily="34" charset="0"/>
          </a:endParaRPr>
        </a:p>
      </dgm:t>
    </dgm:pt>
    <dgm:pt modelId="{0C5AEF73-F323-4BDF-AA63-1CE23EA5CAD2}">
      <dgm:prSet phldrT="[Text]" custT="1"/>
      <dgm:spPr>
        <a:solidFill>
          <a:srgbClr val="00B0F0"/>
        </a:solidFill>
      </dgm:spPr>
      <dgm:t>
        <a:bodyPr/>
        <a:lstStyle/>
        <a:p>
          <a:r>
            <a:rPr lang="en-US" sz="700" b="1" dirty="0">
              <a:solidFill>
                <a:schemeClr val="tx1"/>
              </a:solidFill>
              <a:latin typeface="Century Gothic" panose="020B0502020202020204" pitchFamily="34" charset="0"/>
            </a:rPr>
            <a:t>Lesson 7</a:t>
          </a:r>
        </a:p>
        <a:p>
          <a:r>
            <a:rPr lang="en-US" sz="700" b="1" dirty="0">
              <a:latin typeface="Century Gothic" panose="020B0502020202020204" pitchFamily="34" charset="0"/>
            </a:rPr>
            <a:t>Overdrafts and Bank Accounts</a:t>
          </a:r>
        </a:p>
      </dgm:t>
    </dgm:pt>
    <dgm:pt modelId="{20B5111A-F4AD-452D-BE4E-503E929ACAF9}" type="parTrans" cxnId="{0896C0D6-9367-4BCE-ABB9-E88B5E931DFF}">
      <dgm:prSet/>
      <dgm:spPr/>
      <dgm:t>
        <a:bodyPr/>
        <a:lstStyle/>
        <a:p>
          <a:endParaRPr lang="en-US"/>
        </a:p>
      </dgm:t>
    </dgm:pt>
    <dgm:pt modelId="{E76E5299-05D2-4D5A-9144-032798581417}" type="sibTrans" cxnId="{0896C0D6-9367-4BCE-ABB9-E88B5E931DFF}">
      <dgm:prSet custT="1"/>
      <dgm:spPr/>
      <dgm:t>
        <a:bodyPr/>
        <a:lstStyle/>
        <a:p>
          <a:endParaRPr lang="en-US" sz="600">
            <a:latin typeface="Century Gothic" panose="020B0502020202020204" pitchFamily="34" charset="0"/>
          </a:endParaRPr>
        </a:p>
      </dgm:t>
    </dgm:pt>
    <dgm:pt modelId="{E6C948DA-C8AC-4587-A72A-B9ADAB2C9C46}">
      <dgm:prSet phldrT="[Text]" custT="1"/>
      <dgm:spPr>
        <a:solidFill>
          <a:srgbClr val="00B0F0"/>
        </a:solidFill>
      </dgm:spPr>
      <dgm:t>
        <a:bodyPr/>
        <a:lstStyle/>
        <a:p>
          <a:r>
            <a:rPr lang="en-US" sz="700" b="1" dirty="0">
              <a:solidFill>
                <a:schemeClr val="tx1"/>
              </a:solidFill>
              <a:latin typeface="Century Gothic" panose="020B0502020202020204" pitchFamily="34" charset="0"/>
            </a:rPr>
            <a:t>Lesson 8</a:t>
          </a:r>
        </a:p>
        <a:p>
          <a:r>
            <a:rPr lang="en-US" sz="700" b="1" dirty="0">
              <a:latin typeface="Century Gothic" panose="020B0502020202020204" pitchFamily="34" charset="0"/>
            </a:rPr>
            <a:t>Gambling &amp; Debt</a:t>
          </a:r>
        </a:p>
      </dgm:t>
    </dgm:pt>
    <dgm:pt modelId="{25B6E5A9-4577-485E-A5AA-F7962DF3A056}" type="parTrans" cxnId="{6618AD35-8D57-4F72-B28A-CC6913867E15}">
      <dgm:prSet/>
      <dgm:spPr/>
      <dgm:t>
        <a:bodyPr/>
        <a:lstStyle/>
        <a:p>
          <a:endParaRPr lang="en-US"/>
        </a:p>
      </dgm:t>
    </dgm:pt>
    <dgm:pt modelId="{17559A98-9DB8-453A-8D0B-ED40B8C2851F}" type="sibTrans" cxnId="{6618AD35-8D57-4F72-B28A-CC6913867E15}">
      <dgm:prSet custT="1"/>
      <dgm:spPr/>
      <dgm:t>
        <a:bodyPr/>
        <a:lstStyle/>
        <a:p>
          <a:endParaRPr lang="en-US" sz="600">
            <a:latin typeface="Century Gothic" panose="020B0502020202020204" pitchFamily="34" charset="0"/>
          </a:endParaRPr>
        </a:p>
      </dgm:t>
    </dgm:pt>
    <dgm:pt modelId="{B652DB7E-D27C-4AA7-A256-0FD09E8ABDDA}">
      <dgm:prSet phldrT="[Text]" custT="1"/>
      <dgm:spPr>
        <a:solidFill>
          <a:srgbClr val="FF33CC"/>
        </a:solidFill>
      </dgm:spPr>
      <dgm:t>
        <a:bodyPr/>
        <a:lstStyle/>
        <a:p>
          <a:r>
            <a:rPr lang="en-US" sz="700" b="1" dirty="0">
              <a:solidFill>
                <a:schemeClr val="tx1"/>
              </a:solidFill>
              <a:latin typeface="Century Gothic" panose="020B0502020202020204" pitchFamily="34" charset="0"/>
            </a:rPr>
            <a:t>Lesson 9</a:t>
          </a:r>
        </a:p>
        <a:p>
          <a:r>
            <a:rPr lang="en-US" sz="600" b="1" dirty="0">
              <a:latin typeface="Century Gothic" panose="020B0502020202020204" pitchFamily="34" charset="0"/>
            </a:rPr>
            <a:t>Sexual Myths &amp; The Media</a:t>
          </a:r>
        </a:p>
        <a:p>
          <a:r>
            <a:rPr lang="en-US" sz="600" b="1" dirty="0">
              <a:latin typeface="Century Gothic" panose="020B0502020202020204" pitchFamily="34" charset="0"/>
            </a:rPr>
            <a:t>HSB</a:t>
          </a:r>
          <a:endParaRPr lang="en-US" sz="600" dirty="0">
            <a:latin typeface="Century Gothic" panose="020B0502020202020204" pitchFamily="34" charset="0"/>
          </a:endParaRPr>
        </a:p>
      </dgm:t>
    </dgm:pt>
    <dgm:pt modelId="{D7B2435D-3670-4D33-BA76-5E3159648BCD}" type="parTrans" cxnId="{6D4F151C-6999-4037-9712-89CD5D685331}">
      <dgm:prSet/>
      <dgm:spPr/>
      <dgm:t>
        <a:bodyPr/>
        <a:lstStyle/>
        <a:p>
          <a:endParaRPr lang="en-US"/>
        </a:p>
      </dgm:t>
    </dgm:pt>
    <dgm:pt modelId="{69CA1066-8997-43B8-B121-B5733A194F51}" type="sibTrans" cxnId="{6D4F151C-6999-4037-9712-89CD5D685331}">
      <dgm:prSet custT="1"/>
      <dgm:spPr/>
      <dgm:t>
        <a:bodyPr/>
        <a:lstStyle/>
        <a:p>
          <a:endParaRPr lang="en-US" sz="600">
            <a:latin typeface="Century Gothic" panose="020B0502020202020204" pitchFamily="34" charset="0"/>
          </a:endParaRPr>
        </a:p>
      </dgm:t>
    </dgm:pt>
    <dgm:pt modelId="{FC8B2922-D502-443B-9DE4-6D5182FDF839}">
      <dgm:prSet phldrT="[Text]" custT="1"/>
      <dgm:spPr>
        <a:solidFill>
          <a:srgbClr val="FF6600"/>
        </a:solidFill>
      </dgm:spPr>
      <dgm:t>
        <a:bodyPr/>
        <a:lstStyle/>
        <a:p>
          <a:r>
            <a:rPr lang="en-US" sz="700" b="1" dirty="0">
              <a:solidFill>
                <a:schemeClr val="tx1"/>
              </a:solidFill>
              <a:latin typeface="Century Gothic" panose="020B0502020202020204" pitchFamily="34" charset="0"/>
            </a:rPr>
            <a:t>Lesson 10</a:t>
          </a:r>
        </a:p>
        <a:p>
          <a:r>
            <a:rPr lang="en-US" sz="700" b="1" dirty="0">
              <a:latin typeface="Century Gothic" panose="020B0502020202020204" pitchFamily="34" charset="0"/>
            </a:rPr>
            <a:t>Careers</a:t>
          </a:r>
        </a:p>
        <a:p>
          <a:r>
            <a:rPr lang="en-US" sz="700" b="1" dirty="0">
              <a:latin typeface="Century Gothic" panose="020B0502020202020204" pitchFamily="34" charset="0"/>
            </a:rPr>
            <a:t>The Next Step</a:t>
          </a:r>
          <a:endParaRPr lang="en-US" sz="700" dirty="0">
            <a:latin typeface="Century Gothic" panose="020B0502020202020204" pitchFamily="34" charset="0"/>
          </a:endParaRPr>
        </a:p>
      </dgm:t>
    </dgm:pt>
    <dgm:pt modelId="{5ABAF854-CCDD-498C-8E37-A7919AB82DBB}" type="parTrans" cxnId="{AD295AC8-5C26-4657-A544-261D609A8704}">
      <dgm:prSet/>
      <dgm:spPr/>
      <dgm:t>
        <a:bodyPr/>
        <a:lstStyle/>
        <a:p>
          <a:endParaRPr lang="en-US"/>
        </a:p>
      </dgm:t>
    </dgm:pt>
    <dgm:pt modelId="{3E4909FD-0859-4047-9361-F7D7B03E5D34}" type="sibTrans" cxnId="{AD295AC8-5C26-4657-A544-261D609A8704}">
      <dgm:prSet custT="1"/>
      <dgm:spPr/>
      <dgm:t>
        <a:bodyPr/>
        <a:lstStyle/>
        <a:p>
          <a:endParaRPr lang="en-US" sz="600">
            <a:latin typeface="Century Gothic" panose="020B0502020202020204" pitchFamily="34" charset="0"/>
          </a:endParaRPr>
        </a:p>
      </dgm:t>
    </dgm:pt>
    <dgm:pt modelId="{71354895-20C4-4A16-8B24-64D352BD729F}">
      <dgm:prSet phldrT="[Text]" custT="1"/>
      <dgm:spPr>
        <a:solidFill>
          <a:srgbClr val="F838C6"/>
        </a:solidFill>
      </dgm:spPr>
      <dgm:t>
        <a:bodyPr/>
        <a:lstStyle/>
        <a:p>
          <a:r>
            <a:rPr lang="en-US" sz="700" b="1" dirty="0">
              <a:solidFill>
                <a:schemeClr val="tx1"/>
              </a:solidFill>
              <a:latin typeface="Century Gothic" panose="020B0502020202020204" pitchFamily="34" charset="0"/>
            </a:rPr>
            <a:t>Lesson 11</a:t>
          </a:r>
        </a:p>
        <a:p>
          <a:r>
            <a:rPr lang="en-US" sz="700" b="1" dirty="0">
              <a:latin typeface="Century Gothic" panose="020B0502020202020204" pitchFamily="34" charset="0"/>
            </a:rPr>
            <a:t>Forced &amp; Arranged Marriages </a:t>
          </a:r>
          <a:endParaRPr lang="en-US" sz="700" dirty="0">
            <a:latin typeface="Century Gothic" panose="020B0502020202020204" pitchFamily="34" charset="0"/>
          </a:endParaRPr>
        </a:p>
      </dgm:t>
    </dgm:pt>
    <dgm:pt modelId="{E7DB95CF-8084-404D-AB31-54D72AAD5F13}" type="parTrans" cxnId="{B8C50C53-96E1-4739-9AE9-559193F53A6A}">
      <dgm:prSet/>
      <dgm:spPr/>
      <dgm:t>
        <a:bodyPr/>
        <a:lstStyle/>
        <a:p>
          <a:endParaRPr lang="en-US"/>
        </a:p>
      </dgm:t>
    </dgm:pt>
    <dgm:pt modelId="{7DC375E3-F732-4CA1-8748-01D98B0EE4DD}" type="sibTrans" cxnId="{B8C50C53-96E1-4739-9AE9-559193F53A6A}">
      <dgm:prSet custT="1"/>
      <dgm:spPr/>
      <dgm:t>
        <a:bodyPr/>
        <a:lstStyle/>
        <a:p>
          <a:endParaRPr lang="en-US" sz="600">
            <a:latin typeface="Century Gothic" panose="020B0502020202020204" pitchFamily="34" charset="0"/>
          </a:endParaRPr>
        </a:p>
      </dgm:t>
    </dgm:pt>
    <dgm:pt modelId="{CAED25D1-7721-4F02-88A3-DBF237CB1F41}">
      <dgm:prSet phldrT="[Text]" custT="1"/>
      <dgm:spPr>
        <a:solidFill>
          <a:srgbClr val="F838C6"/>
        </a:solidFill>
      </dgm:spPr>
      <dgm:t>
        <a:bodyPr/>
        <a:lstStyle/>
        <a:p>
          <a:r>
            <a:rPr lang="en-US" sz="700" b="1" dirty="0">
              <a:solidFill>
                <a:schemeClr val="tx1"/>
              </a:solidFill>
              <a:latin typeface="Century Gothic" panose="020B0502020202020204" pitchFamily="34" charset="0"/>
            </a:rPr>
            <a:t>Lesson 12</a:t>
          </a:r>
        </a:p>
        <a:p>
          <a:r>
            <a:rPr lang="en-US" sz="700" b="1" dirty="0">
              <a:latin typeface="Century Gothic" panose="020B0502020202020204" pitchFamily="34" charset="0"/>
            </a:rPr>
            <a:t>Sexual Harassment &amp; Stalking</a:t>
          </a:r>
          <a:endParaRPr lang="en-US" sz="700" dirty="0">
            <a:latin typeface="Century Gothic" panose="020B0502020202020204" pitchFamily="34" charset="0"/>
          </a:endParaRPr>
        </a:p>
      </dgm:t>
    </dgm:pt>
    <dgm:pt modelId="{A23E6438-0031-4B3F-947F-82A352EB1EBE}" type="parTrans" cxnId="{FEFE08E5-3DA7-4583-B2DA-ECC985D3231C}">
      <dgm:prSet/>
      <dgm:spPr/>
      <dgm:t>
        <a:bodyPr/>
        <a:lstStyle/>
        <a:p>
          <a:endParaRPr lang="en-US"/>
        </a:p>
      </dgm:t>
    </dgm:pt>
    <dgm:pt modelId="{3D32F51A-C028-49E2-8FCC-EC582B6835F8}" type="sibTrans" cxnId="{FEFE08E5-3DA7-4583-B2DA-ECC985D3231C}">
      <dgm:prSet custT="1"/>
      <dgm:spPr/>
      <dgm:t>
        <a:bodyPr/>
        <a:lstStyle/>
        <a:p>
          <a:endParaRPr lang="en-US" sz="600">
            <a:latin typeface="Century Gothic" panose="020B0502020202020204" pitchFamily="34" charset="0"/>
          </a:endParaRPr>
        </a:p>
      </dgm:t>
    </dgm:pt>
    <dgm:pt modelId="{DF483BB4-E59F-47C6-90EE-A5F84058A4A8}">
      <dgm:prSet phldrT="[Text]" custT="1"/>
      <dgm:spPr>
        <a:solidFill>
          <a:srgbClr val="FF33CC"/>
        </a:solidFill>
      </dgm:spPr>
      <dgm:t>
        <a:bodyPr/>
        <a:lstStyle/>
        <a:p>
          <a:r>
            <a:rPr lang="en-US" sz="700" b="1" dirty="0">
              <a:solidFill>
                <a:schemeClr val="tx1"/>
              </a:solidFill>
              <a:latin typeface="Century Gothic" panose="020B0502020202020204" pitchFamily="34" charset="0"/>
            </a:rPr>
            <a:t>Lesson 13</a:t>
          </a:r>
        </a:p>
        <a:p>
          <a:r>
            <a:rPr lang="en-US" sz="700" b="1" dirty="0">
              <a:latin typeface="Century Gothic" panose="020B0502020202020204" pitchFamily="34" charset="0"/>
            </a:rPr>
            <a:t>STI </a:t>
          </a:r>
        </a:p>
      </dgm:t>
    </dgm:pt>
    <dgm:pt modelId="{4EB453C8-47D0-4332-AA8C-012C749F4083}" type="parTrans" cxnId="{6BDEB044-2120-4AB0-A708-A585968EE8D2}">
      <dgm:prSet/>
      <dgm:spPr/>
      <dgm:t>
        <a:bodyPr/>
        <a:lstStyle/>
        <a:p>
          <a:endParaRPr lang="en-US"/>
        </a:p>
      </dgm:t>
    </dgm:pt>
    <dgm:pt modelId="{D2FF9FDA-FF6A-47BB-AAC7-1B3E70D6CD76}" type="sibTrans" cxnId="{6BDEB044-2120-4AB0-A708-A585968EE8D2}">
      <dgm:prSet custT="1"/>
      <dgm:spPr/>
      <dgm:t>
        <a:bodyPr/>
        <a:lstStyle/>
        <a:p>
          <a:endParaRPr lang="en-US" sz="600">
            <a:latin typeface="Century Gothic" panose="020B0502020202020204" pitchFamily="34" charset="0"/>
          </a:endParaRPr>
        </a:p>
      </dgm:t>
    </dgm:pt>
    <dgm:pt modelId="{7C74661A-AFC6-49D5-83AC-E5CA970FC0B1}">
      <dgm:prSet phldrT="[Text]" custT="1"/>
      <dgm:spPr>
        <a:solidFill>
          <a:srgbClr val="00CC66"/>
        </a:solidFill>
      </dgm:spPr>
      <dgm:t>
        <a:bodyPr/>
        <a:lstStyle/>
        <a:p>
          <a:r>
            <a:rPr lang="en-US" sz="700" b="1" dirty="0">
              <a:solidFill>
                <a:schemeClr val="tx1"/>
              </a:solidFill>
              <a:latin typeface="Century Gothic" panose="020B0502020202020204" pitchFamily="34" charset="0"/>
            </a:rPr>
            <a:t>Lesson 14</a:t>
          </a:r>
        </a:p>
        <a:p>
          <a:r>
            <a:rPr lang="en-US" sz="700" b="1" dirty="0">
              <a:solidFill>
                <a:schemeClr val="bg1"/>
              </a:solidFill>
              <a:latin typeface="Century Gothic" panose="020B0502020202020204" pitchFamily="34" charset="0"/>
            </a:rPr>
            <a:t>Tattoos Piercings &amp; Plastic Surgery &amp; the Law</a:t>
          </a:r>
        </a:p>
      </dgm:t>
    </dgm:pt>
    <dgm:pt modelId="{0FC9E357-0B5F-4590-98B3-03E0087E9D9F}" type="parTrans" cxnId="{1DEAAD19-4CF2-4DA5-8972-B03FDCE52DAA}">
      <dgm:prSet/>
      <dgm:spPr/>
      <dgm:t>
        <a:bodyPr/>
        <a:lstStyle/>
        <a:p>
          <a:endParaRPr lang="en-US"/>
        </a:p>
      </dgm:t>
    </dgm:pt>
    <dgm:pt modelId="{B70A6F85-AD79-4DF5-8523-D01E4D3085B0}" type="sibTrans" cxnId="{1DEAAD19-4CF2-4DA5-8972-B03FDCE52DAA}">
      <dgm:prSet custT="1"/>
      <dgm:spPr/>
      <dgm:t>
        <a:bodyPr/>
        <a:lstStyle/>
        <a:p>
          <a:endParaRPr lang="en-US" sz="600">
            <a:latin typeface="Century Gothic" panose="020B0502020202020204" pitchFamily="34" charset="0"/>
          </a:endParaRPr>
        </a:p>
      </dgm:t>
    </dgm:pt>
    <dgm:pt modelId="{16FB0885-4946-4CB3-A79D-3E4A2BC3414F}">
      <dgm:prSet phldrT="[Text]" custT="1"/>
      <dgm:spPr>
        <a:solidFill>
          <a:srgbClr val="00CC66"/>
        </a:solidFill>
      </dgm:spPr>
      <dgm:t>
        <a:bodyPr/>
        <a:lstStyle/>
        <a:p>
          <a:r>
            <a:rPr lang="en-US" sz="700" b="1" dirty="0">
              <a:solidFill>
                <a:schemeClr val="tx1"/>
              </a:solidFill>
              <a:latin typeface="Century Gothic" panose="020B0502020202020204" pitchFamily="34" charset="0"/>
            </a:rPr>
            <a:t>Lesson 15</a:t>
          </a:r>
        </a:p>
        <a:p>
          <a:r>
            <a:rPr lang="en-US" sz="700" b="1" dirty="0">
              <a:latin typeface="Century Gothic" panose="020B0502020202020204" pitchFamily="34" charset="0"/>
            </a:rPr>
            <a:t>Drugs, Gangs &amp; Vices</a:t>
          </a:r>
        </a:p>
      </dgm:t>
    </dgm:pt>
    <dgm:pt modelId="{FB32A0D0-BFBB-42CD-89AE-B6580D1E0EFA}" type="parTrans" cxnId="{682E06F7-815E-47C0-8FDA-6557F0A3238E}">
      <dgm:prSet/>
      <dgm:spPr/>
      <dgm:t>
        <a:bodyPr/>
        <a:lstStyle/>
        <a:p>
          <a:endParaRPr lang="en-US"/>
        </a:p>
      </dgm:t>
    </dgm:pt>
    <dgm:pt modelId="{5D0A6067-3C06-4DFD-9032-84A1B14705A8}" type="sibTrans" cxnId="{682E06F7-815E-47C0-8FDA-6557F0A3238E}">
      <dgm:prSet custT="1"/>
      <dgm:spPr/>
      <dgm:t>
        <a:bodyPr/>
        <a:lstStyle/>
        <a:p>
          <a:endParaRPr lang="en-US" sz="600">
            <a:latin typeface="Century Gothic" panose="020B0502020202020204" pitchFamily="34" charset="0"/>
          </a:endParaRPr>
        </a:p>
      </dgm:t>
    </dgm:pt>
    <dgm:pt modelId="{FAC7F725-021F-43E0-B8BF-A944C01E8873}">
      <dgm:prSet phldrT="[Text]" custT="1"/>
      <dgm:spPr>
        <a:solidFill>
          <a:srgbClr val="00B050"/>
        </a:solidFill>
      </dgm:spPr>
      <dgm:t>
        <a:bodyPr/>
        <a:lstStyle/>
        <a:p>
          <a:r>
            <a:rPr lang="en-US" sz="700" b="1" dirty="0">
              <a:solidFill>
                <a:schemeClr val="tx1"/>
              </a:solidFill>
              <a:latin typeface="Century Gothic" panose="020B0502020202020204" pitchFamily="34" charset="0"/>
            </a:rPr>
            <a:t>Lesson 16</a:t>
          </a:r>
        </a:p>
        <a:p>
          <a:r>
            <a:rPr lang="en-US" sz="700" b="1" dirty="0">
              <a:latin typeface="Century Gothic" panose="020B0502020202020204" pitchFamily="34" charset="0"/>
            </a:rPr>
            <a:t>LGBTQ+ Prejudice &amp; Discrimination</a:t>
          </a:r>
        </a:p>
      </dgm:t>
    </dgm:pt>
    <dgm:pt modelId="{0C1EDE66-F5FD-419D-BDAD-1437919C1CB6}" type="parTrans" cxnId="{95EB73A4-75AF-4AA8-8D07-74F30064BC81}">
      <dgm:prSet/>
      <dgm:spPr/>
      <dgm:t>
        <a:bodyPr/>
        <a:lstStyle/>
        <a:p>
          <a:endParaRPr lang="en-US"/>
        </a:p>
      </dgm:t>
    </dgm:pt>
    <dgm:pt modelId="{1A58FC29-6EBA-4624-B376-6B93552D4B25}" type="sibTrans" cxnId="{95EB73A4-75AF-4AA8-8D07-74F30064BC81}">
      <dgm:prSet custT="1"/>
      <dgm:spPr/>
      <dgm:t>
        <a:bodyPr/>
        <a:lstStyle/>
        <a:p>
          <a:endParaRPr lang="en-US" sz="600">
            <a:latin typeface="Century Gothic" panose="020B0502020202020204" pitchFamily="34" charset="0"/>
          </a:endParaRPr>
        </a:p>
      </dgm:t>
    </dgm:pt>
    <dgm:pt modelId="{52A97038-C2E7-413A-9F1F-18573968D3C4}">
      <dgm:prSet phldrT="[Text]" custT="1"/>
      <dgm:spPr>
        <a:solidFill>
          <a:srgbClr val="00B0F0"/>
        </a:solidFill>
      </dgm:spPr>
      <dgm:t>
        <a:bodyPr/>
        <a:lstStyle/>
        <a:p>
          <a:r>
            <a:rPr lang="en-US" sz="700" b="1" dirty="0">
              <a:solidFill>
                <a:schemeClr val="tx1"/>
              </a:solidFill>
              <a:latin typeface="Century Gothic" panose="020B0502020202020204" pitchFamily="34" charset="0"/>
            </a:rPr>
            <a:t>Lesson 18 </a:t>
          </a:r>
        </a:p>
        <a:p>
          <a:r>
            <a:rPr lang="en-US" sz="700" b="1" dirty="0">
              <a:latin typeface="Century Gothic" panose="020B0502020202020204" pitchFamily="34" charset="0"/>
            </a:rPr>
            <a:t>Suicide &amp; Self Harm</a:t>
          </a:r>
        </a:p>
      </dgm:t>
    </dgm:pt>
    <dgm:pt modelId="{1048DF3C-36B4-4EE6-9E85-FCB93D4494A5}" type="parTrans" cxnId="{10AD5A92-E37F-4DD0-B6E0-2B6ABED5CFDB}">
      <dgm:prSet/>
      <dgm:spPr/>
      <dgm:t>
        <a:bodyPr/>
        <a:lstStyle/>
        <a:p>
          <a:endParaRPr lang="en-US"/>
        </a:p>
      </dgm:t>
    </dgm:pt>
    <dgm:pt modelId="{318D78EF-9974-43FD-9F21-E06AE34A2780}" type="sibTrans" cxnId="{10AD5A92-E37F-4DD0-B6E0-2B6ABED5CFDB}">
      <dgm:prSet custT="1"/>
      <dgm:spPr/>
      <dgm:t>
        <a:bodyPr/>
        <a:lstStyle/>
        <a:p>
          <a:endParaRPr lang="en-US" sz="600">
            <a:latin typeface="Century Gothic" panose="020B0502020202020204" pitchFamily="34" charset="0"/>
          </a:endParaRPr>
        </a:p>
      </dgm:t>
    </dgm:pt>
    <dgm:pt modelId="{D776C22C-BFE4-4B1B-824C-182C57432F5B}">
      <dgm:prSet phldrT="[Text]" custT="1"/>
      <dgm:spPr>
        <a:solidFill>
          <a:srgbClr val="00B0F0"/>
        </a:solidFill>
      </dgm:spPr>
      <dgm:t>
        <a:bodyPr/>
        <a:lstStyle/>
        <a:p>
          <a:r>
            <a:rPr lang="en-US" sz="700" b="1" dirty="0">
              <a:solidFill>
                <a:schemeClr val="tx1"/>
              </a:solidFill>
              <a:latin typeface="Century Gothic" panose="020B0502020202020204" pitchFamily="34" charset="0"/>
            </a:rPr>
            <a:t>Lesson 17</a:t>
          </a:r>
        </a:p>
        <a:p>
          <a:r>
            <a:rPr lang="en-US" sz="700" b="1" dirty="0">
              <a:latin typeface="Century Gothic" panose="020B0502020202020204" pitchFamily="34" charset="0"/>
            </a:rPr>
            <a:t>Your Rights</a:t>
          </a:r>
        </a:p>
      </dgm:t>
    </dgm:pt>
    <dgm:pt modelId="{43AEA007-B18D-491F-ACC2-7228841EC834}" type="sibTrans" cxnId="{8066E7FF-B65C-45D0-81F6-8B4CF717649C}">
      <dgm:prSet custT="1"/>
      <dgm:spPr/>
      <dgm:t>
        <a:bodyPr/>
        <a:lstStyle/>
        <a:p>
          <a:endParaRPr lang="en-US" sz="600">
            <a:latin typeface="Century Gothic" panose="020B0502020202020204" pitchFamily="34" charset="0"/>
          </a:endParaRPr>
        </a:p>
      </dgm:t>
    </dgm:pt>
    <dgm:pt modelId="{A4274CF6-25D5-43D2-888C-969B0BB6B9C9}" type="parTrans" cxnId="{8066E7FF-B65C-45D0-81F6-8B4CF717649C}">
      <dgm:prSet/>
      <dgm:spPr/>
      <dgm:t>
        <a:bodyPr/>
        <a:lstStyle/>
        <a:p>
          <a:endParaRPr lang="en-US"/>
        </a:p>
      </dgm:t>
    </dgm:pt>
    <dgm:pt modelId="{235EE90A-6993-4A55-8280-7B2ED0A40B03}">
      <dgm:prSet phldrT="[Text]" custT="1"/>
      <dgm:spPr>
        <a:solidFill>
          <a:srgbClr val="FF6600"/>
        </a:solidFill>
      </dgm:spPr>
      <dgm:t>
        <a:bodyPr/>
        <a:lstStyle/>
        <a:p>
          <a:r>
            <a:rPr lang="en-US" sz="700" b="1" dirty="0">
              <a:solidFill>
                <a:schemeClr val="tx1"/>
              </a:solidFill>
              <a:latin typeface="Century Gothic" panose="020B0502020202020204" pitchFamily="34" charset="0"/>
            </a:rPr>
            <a:t>Lesson 19 </a:t>
          </a:r>
        </a:p>
        <a:p>
          <a:r>
            <a:rPr lang="en-US" sz="700" b="1" dirty="0">
              <a:latin typeface="Century Gothic" panose="020B0502020202020204" pitchFamily="34" charset="0"/>
            </a:rPr>
            <a:t>Careers</a:t>
          </a:r>
        </a:p>
      </dgm:t>
    </dgm:pt>
    <dgm:pt modelId="{D5A8B6F1-2238-450B-9CA8-E26490D54D4F}" type="parTrans" cxnId="{A3034293-3731-46ED-9AB9-39F124918BAF}">
      <dgm:prSet/>
      <dgm:spPr/>
      <dgm:t>
        <a:bodyPr/>
        <a:lstStyle/>
        <a:p>
          <a:endParaRPr lang="en-US"/>
        </a:p>
      </dgm:t>
    </dgm:pt>
    <dgm:pt modelId="{BFFF981B-048B-4580-9340-BB176488E904}" type="sibTrans" cxnId="{A3034293-3731-46ED-9AB9-39F124918BAF}">
      <dgm:prSet custT="1"/>
      <dgm:spPr/>
      <dgm:t>
        <a:bodyPr/>
        <a:lstStyle/>
        <a:p>
          <a:endParaRPr lang="en-US" sz="600"/>
        </a:p>
      </dgm:t>
    </dgm:pt>
    <dgm:pt modelId="{C94DE429-816F-4A49-823F-1A72E42A0AF6}" type="pres">
      <dgm:prSet presAssocID="{D52B5659-C518-48EF-B9FC-2EF2C4BA5375}" presName="cycle" presStyleCnt="0">
        <dgm:presLayoutVars>
          <dgm:dir/>
          <dgm:resizeHandles val="exact"/>
        </dgm:presLayoutVars>
      </dgm:prSet>
      <dgm:spPr/>
    </dgm:pt>
    <dgm:pt modelId="{E2E1280D-48BE-49E0-8376-B0669CFDD864}" type="pres">
      <dgm:prSet presAssocID="{137997FA-341D-4258-AD6D-756FB264AD8D}" presName="node" presStyleLbl="node1" presStyleIdx="0" presStyleCnt="19" custScaleX="138675" custScaleY="139510">
        <dgm:presLayoutVars>
          <dgm:bulletEnabled val="1"/>
        </dgm:presLayoutVars>
      </dgm:prSet>
      <dgm:spPr/>
    </dgm:pt>
    <dgm:pt modelId="{B8911D85-E504-408B-A517-8D0B6438D675}" type="pres">
      <dgm:prSet presAssocID="{3FE088F8-4195-4628-B70B-2B25BE6854C5}" presName="sibTrans" presStyleLbl="sibTrans2D1" presStyleIdx="0" presStyleCnt="19"/>
      <dgm:spPr/>
    </dgm:pt>
    <dgm:pt modelId="{9DCD9B9B-7BDA-4862-8457-A5E6B2B85177}" type="pres">
      <dgm:prSet presAssocID="{3FE088F8-4195-4628-B70B-2B25BE6854C5}" presName="connectorText" presStyleLbl="sibTrans2D1" presStyleIdx="0" presStyleCnt="19"/>
      <dgm:spPr/>
    </dgm:pt>
    <dgm:pt modelId="{B07E529D-D9E8-48E5-892B-4D58714015A4}" type="pres">
      <dgm:prSet presAssocID="{0C5EF393-23B5-4C1C-8790-530526D81758}" presName="node" presStyleLbl="node1" presStyleIdx="1" presStyleCnt="19" custScaleX="138675" custScaleY="139510">
        <dgm:presLayoutVars>
          <dgm:bulletEnabled val="1"/>
        </dgm:presLayoutVars>
      </dgm:prSet>
      <dgm:spPr/>
    </dgm:pt>
    <dgm:pt modelId="{8D89B8A1-9B32-4EF8-9377-27F6F382A84F}" type="pres">
      <dgm:prSet presAssocID="{41E03DB0-3C07-48A8-8ED0-CBFDE0CE8FAF}" presName="sibTrans" presStyleLbl="sibTrans2D1" presStyleIdx="1" presStyleCnt="19"/>
      <dgm:spPr/>
    </dgm:pt>
    <dgm:pt modelId="{7198A453-FBB5-461D-BA1B-B0658A789C1D}" type="pres">
      <dgm:prSet presAssocID="{41E03DB0-3C07-48A8-8ED0-CBFDE0CE8FAF}" presName="connectorText" presStyleLbl="sibTrans2D1" presStyleIdx="1" presStyleCnt="19"/>
      <dgm:spPr/>
    </dgm:pt>
    <dgm:pt modelId="{3DDC1913-EF99-487B-BD79-124510B0CBE9}" type="pres">
      <dgm:prSet presAssocID="{4E00B6F7-310E-4028-8EE2-D2F77C8A43CE}" presName="node" presStyleLbl="node1" presStyleIdx="2" presStyleCnt="19" custScaleX="138675" custScaleY="139510">
        <dgm:presLayoutVars>
          <dgm:bulletEnabled val="1"/>
        </dgm:presLayoutVars>
      </dgm:prSet>
      <dgm:spPr/>
    </dgm:pt>
    <dgm:pt modelId="{DE0AAFE9-4FEB-4FF9-AF82-5ABF7472E31D}" type="pres">
      <dgm:prSet presAssocID="{B0817E8D-8708-4C83-AB88-AD5695454B70}" presName="sibTrans" presStyleLbl="sibTrans2D1" presStyleIdx="2" presStyleCnt="19"/>
      <dgm:spPr/>
    </dgm:pt>
    <dgm:pt modelId="{E2E34B73-A029-4FF4-B9C9-94EF7BBBC968}" type="pres">
      <dgm:prSet presAssocID="{B0817E8D-8708-4C83-AB88-AD5695454B70}" presName="connectorText" presStyleLbl="sibTrans2D1" presStyleIdx="2" presStyleCnt="19"/>
      <dgm:spPr/>
    </dgm:pt>
    <dgm:pt modelId="{195F5505-4AA9-473C-BEA7-F338442B924F}" type="pres">
      <dgm:prSet presAssocID="{FB0215D5-F031-43B9-9004-B965899847A0}" presName="node" presStyleLbl="node1" presStyleIdx="3" presStyleCnt="19" custScaleX="138675" custScaleY="139510">
        <dgm:presLayoutVars>
          <dgm:bulletEnabled val="1"/>
        </dgm:presLayoutVars>
      </dgm:prSet>
      <dgm:spPr/>
    </dgm:pt>
    <dgm:pt modelId="{40658FC7-86CC-4E55-9BA4-69ABD11CEE0C}" type="pres">
      <dgm:prSet presAssocID="{052C7CCF-379C-4616-B878-134FB3FDE923}" presName="sibTrans" presStyleLbl="sibTrans2D1" presStyleIdx="3" presStyleCnt="19"/>
      <dgm:spPr/>
    </dgm:pt>
    <dgm:pt modelId="{0B3A5A90-DDE9-45D1-ACC0-98A043026C6D}" type="pres">
      <dgm:prSet presAssocID="{052C7CCF-379C-4616-B878-134FB3FDE923}" presName="connectorText" presStyleLbl="sibTrans2D1" presStyleIdx="3" presStyleCnt="19"/>
      <dgm:spPr/>
    </dgm:pt>
    <dgm:pt modelId="{DA7B7128-FC5D-42CA-977D-0E50EB06A36E}" type="pres">
      <dgm:prSet presAssocID="{23BF1929-15FD-4EF0-B679-E1DE7DD95893}" presName="node" presStyleLbl="node1" presStyleIdx="4" presStyleCnt="19" custScaleX="138675" custScaleY="139510">
        <dgm:presLayoutVars>
          <dgm:bulletEnabled val="1"/>
        </dgm:presLayoutVars>
      </dgm:prSet>
      <dgm:spPr/>
    </dgm:pt>
    <dgm:pt modelId="{EFFCC9BE-1324-447A-9647-150030C1E86B}" type="pres">
      <dgm:prSet presAssocID="{B1569695-8057-4055-A063-90C109477650}" presName="sibTrans" presStyleLbl="sibTrans2D1" presStyleIdx="4" presStyleCnt="19"/>
      <dgm:spPr/>
    </dgm:pt>
    <dgm:pt modelId="{D1BF0261-7A5B-45A2-B913-8C734B628CE7}" type="pres">
      <dgm:prSet presAssocID="{B1569695-8057-4055-A063-90C109477650}" presName="connectorText" presStyleLbl="sibTrans2D1" presStyleIdx="4" presStyleCnt="19"/>
      <dgm:spPr/>
    </dgm:pt>
    <dgm:pt modelId="{FD2F21D8-CF55-4440-9CEE-D7625EADB809}" type="pres">
      <dgm:prSet presAssocID="{87329421-92FE-4D90-AA20-84D471803B1A}" presName="node" presStyleLbl="node1" presStyleIdx="5" presStyleCnt="19" custScaleX="138675" custScaleY="139510">
        <dgm:presLayoutVars>
          <dgm:bulletEnabled val="1"/>
        </dgm:presLayoutVars>
      </dgm:prSet>
      <dgm:spPr/>
    </dgm:pt>
    <dgm:pt modelId="{C400E476-7E81-4FF3-906E-BF75A52CE453}" type="pres">
      <dgm:prSet presAssocID="{EE4781AE-7885-465C-AC4E-303F9EBEE1EF}" presName="sibTrans" presStyleLbl="sibTrans2D1" presStyleIdx="5" presStyleCnt="19"/>
      <dgm:spPr/>
    </dgm:pt>
    <dgm:pt modelId="{5BF599C2-2CDE-4E50-9525-3ED7978BFB73}" type="pres">
      <dgm:prSet presAssocID="{EE4781AE-7885-465C-AC4E-303F9EBEE1EF}" presName="connectorText" presStyleLbl="sibTrans2D1" presStyleIdx="5" presStyleCnt="19"/>
      <dgm:spPr/>
    </dgm:pt>
    <dgm:pt modelId="{E2BC49D9-4C2F-4BBF-A5EE-9792835CC123}" type="pres">
      <dgm:prSet presAssocID="{0C5AEF73-F323-4BDF-AA63-1CE23EA5CAD2}" presName="node" presStyleLbl="node1" presStyleIdx="6" presStyleCnt="19" custScaleX="138675" custScaleY="139510">
        <dgm:presLayoutVars>
          <dgm:bulletEnabled val="1"/>
        </dgm:presLayoutVars>
      </dgm:prSet>
      <dgm:spPr/>
    </dgm:pt>
    <dgm:pt modelId="{26395FB7-E043-4EAA-A767-2EE216FA3EAE}" type="pres">
      <dgm:prSet presAssocID="{E76E5299-05D2-4D5A-9144-032798581417}" presName="sibTrans" presStyleLbl="sibTrans2D1" presStyleIdx="6" presStyleCnt="19"/>
      <dgm:spPr/>
    </dgm:pt>
    <dgm:pt modelId="{1804150B-61EB-45AC-BA2B-E824F709BC46}" type="pres">
      <dgm:prSet presAssocID="{E76E5299-05D2-4D5A-9144-032798581417}" presName="connectorText" presStyleLbl="sibTrans2D1" presStyleIdx="6" presStyleCnt="19"/>
      <dgm:spPr/>
    </dgm:pt>
    <dgm:pt modelId="{50346F3A-982C-4569-8230-6ECCCE6A0B8C}" type="pres">
      <dgm:prSet presAssocID="{E6C948DA-C8AC-4587-A72A-B9ADAB2C9C46}" presName="node" presStyleLbl="node1" presStyleIdx="7" presStyleCnt="19" custScaleX="138675" custScaleY="139510">
        <dgm:presLayoutVars>
          <dgm:bulletEnabled val="1"/>
        </dgm:presLayoutVars>
      </dgm:prSet>
      <dgm:spPr/>
    </dgm:pt>
    <dgm:pt modelId="{86965F24-46CC-4F54-B1D4-2AB0038C592A}" type="pres">
      <dgm:prSet presAssocID="{17559A98-9DB8-453A-8D0B-ED40B8C2851F}" presName="sibTrans" presStyleLbl="sibTrans2D1" presStyleIdx="7" presStyleCnt="19"/>
      <dgm:spPr/>
    </dgm:pt>
    <dgm:pt modelId="{AF4B9C25-4094-4661-BDC4-F9BE9E9819EC}" type="pres">
      <dgm:prSet presAssocID="{17559A98-9DB8-453A-8D0B-ED40B8C2851F}" presName="connectorText" presStyleLbl="sibTrans2D1" presStyleIdx="7" presStyleCnt="19"/>
      <dgm:spPr/>
    </dgm:pt>
    <dgm:pt modelId="{87CF8889-6DD1-4CBC-A1BA-761DEA2730E6}" type="pres">
      <dgm:prSet presAssocID="{B652DB7E-D27C-4AA7-A256-0FD09E8ABDDA}" presName="node" presStyleLbl="node1" presStyleIdx="8" presStyleCnt="19" custScaleX="138675" custScaleY="139510">
        <dgm:presLayoutVars>
          <dgm:bulletEnabled val="1"/>
        </dgm:presLayoutVars>
      </dgm:prSet>
      <dgm:spPr/>
    </dgm:pt>
    <dgm:pt modelId="{45521C51-784F-45EB-98F8-D68B23DC7A45}" type="pres">
      <dgm:prSet presAssocID="{69CA1066-8997-43B8-B121-B5733A194F51}" presName="sibTrans" presStyleLbl="sibTrans2D1" presStyleIdx="8" presStyleCnt="19"/>
      <dgm:spPr/>
    </dgm:pt>
    <dgm:pt modelId="{7E20DD63-4DD9-4FEB-AF21-D4111654371C}" type="pres">
      <dgm:prSet presAssocID="{69CA1066-8997-43B8-B121-B5733A194F51}" presName="connectorText" presStyleLbl="sibTrans2D1" presStyleIdx="8" presStyleCnt="19"/>
      <dgm:spPr/>
    </dgm:pt>
    <dgm:pt modelId="{F7BB1356-036D-45A8-B1DE-4354427DE68E}" type="pres">
      <dgm:prSet presAssocID="{FC8B2922-D502-443B-9DE4-6D5182FDF839}" presName="node" presStyleLbl="node1" presStyleIdx="9" presStyleCnt="19" custScaleX="138675" custScaleY="139510">
        <dgm:presLayoutVars>
          <dgm:bulletEnabled val="1"/>
        </dgm:presLayoutVars>
      </dgm:prSet>
      <dgm:spPr/>
    </dgm:pt>
    <dgm:pt modelId="{B14FB5CE-A2A0-49A2-80BA-152D59679D2D}" type="pres">
      <dgm:prSet presAssocID="{3E4909FD-0859-4047-9361-F7D7B03E5D34}" presName="sibTrans" presStyleLbl="sibTrans2D1" presStyleIdx="9" presStyleCnt="19"/>
      <dgm:spPr/>
    </dgm:pt>
    <dgm:pt modelId="{0C6DCCC6-14DB-48BE-9CAA-4854943CF119}" type="pres">
      <dgm:prSet presAssocID="{3E4909FD-0859-4047-9361-F7D7B03E5D34}" presName="connectorText" presStyleLbl="sibTrans2D1" presStyleIdx="9" presStyleCnt="19"/>
      <dgm:spPr/>
    </dgm:pt>
    <dgm:pt modelId="{DC3D9C08-2E44-4883-B1F6-AFC4A4DD6EBA}" type="pres">
      <dgm:prSet presAssocID="{71354895-20C4-4A16-8B24-64D352BD729F}" presName="node" presStyleLbl="node1" presStyleIdx="10" presStyleCnt="19" custScaleX="138675" custScaleY="139510">
        <dgm:presLayoutVars>
          <dgm:bulletEnabled val="1"/>
        </dgm:presLayoutVars>
      </dgm:prSet>
      <dgm:spPr/>
    </dgm:pt>
    <dgm:pt modelId="{41542CF4-1149-4505-A258-5DB9EBD07A5B}" type="pres">
      <dgm:prSet presAssocID="{7DC375E3-F732-4CA1-8748-01D98B0EE4DD}" presName="sibTrans" presStyleLbl="sibTrans2D1" presStyleIdx="10" presStyleCnt="19"/>
      <dgm:spPr/>
    </dgm:pt>
    <dgm:pt modelId="{A6BFEB2E-6F73-4447-A32A-45895CF7D963}" type="pres">
      <dgm:prSet presAssocID="{7DC375E3-F732-4CA1-8748-01D98B0EE4DD}" presName="connectorText" presStyleLbl="sibTrans2D1" presStyleIdx="10" presStyleCnt="19"/>
      <dgm:spPr/>
    </dgm:pt>
    <dgm:pt modelId="{AA34C70B-865A-46FA-9D7B-D773B3B31DBF}" type="pres">
      <dgm:prSet presAssocID="{CAED25D1-7721-4F02-88A3-DBF237CB1F41}" presName="node" presStyleLbl="node1" presStyleIdx="11" presStyleCnt="19" custScaleX="138675" custScaleY="139510">
        <dgm:presLayoutVars>
          <dgm:bulletEnabled val="1"/>
        </dgm:presLayoutVars>
      </dgm:prSet>
      <dgm:spPr/>
    </dgm:pt>
    <dgm:pt modelId="{007EDAE8-8E86-475E-963A-D9B7B26926CE}" type="pres">
      <dgm:prSet presAssocID="{3D32F51A-C028-49E2-8FCC-EC582B6835F8}" presName="sibTrans" presStyleLbl="sibTrans2D1" presStyleIdx="11" presStyleCnt="19"/>
      <dgm:spPr/>
    </dgm:pt>
    <dgm:pt modelId="{3824AD76-595F-4304-8F5B-2143A944B834}" type="pres">
      <dgm:prSet presAssocID="{3D32F51A-C028-49E2-8FCC-EC582B6835F8}" presName="connectorText" presStyleLbl="sibTrans2D1" presStyleIdx="11" presStyleCnt="19"/>
      <dgm:spPr/>
    </dgm:pt>
    <dgm:pt modelId="{4BD8E72A-E3BA-4045-AAFF-565A6A00F8D8}" type="pres">
      <dgm:prSet presAssocID="{DF483BB4-E59F-47C6-90EE-A5F84058A4A8}" presName="node" presStyleLbl="node1" presStyleIdx="12" presStyleCnt="19" custScaleX="138675" custScaleY="139510">
        <dgm:presLayoutVars>
          <dgm:bulletEnabled val="1"/>
        </dgm:presLayoutVars>
      </dgm:prSet>
      <dgm:spPr/>
    </dgm:pt>
    <dgm:pt modelId="{6F17E4FC-6CA5-40B7-8797-AD9078B7C56C}" type="pres">
      <dgm:prSet presAssocID="{D2FF9FDA-FF6A-47BB-AAC7-1B3E70D6CD76}" presName="sibTrans" presStyleLbl="sibTrans2D1" presStyleIdx="12" presStyleCnt="19"/>
      <dgm:spPr/>
    </dgm:pt>
    <dgm:pt modelId="{329D40D8-B2B7-4748-B9A5-4AE8DB62AD84}" type="pres">
      <dgm:prSet presAssocID="{D2FF9FDA-FF6A-47BB-AAC7-1B3E70D6CD76}" presName="connectorText" presStyleLbl="sibTrans2D1" presStyleIdx="12" presStyleCnt="19"/>
      <dgm:spPr/>
    </dgm:pt>
    <dgm:pt modelId="{4CA9C45B-0A36-48BC-8447-3230DB022A99}" type="pres">
      <dgm:prSet presAssocID="{7C74661A-AFC6-49D5-83AC-E5CA970FC0B1}" presName="node" presStyleLbl="node1" presStyleIdx="13" presStyleCnt="19" custScaleX="138675" custScaleY="139510">
        <dgm:presLayoutVars>
          <dgm:bulletEnabled val="1"/>
        </dgm:presLayoutVars>
      </dgm:prSet>
      <dgm:spPr/>
    </dgm:pt>
    <dgm:pt modelId="{C58A609F-647B-4CF9-9A00-1636FE0EC5AB}" type="pres">
      <dgm:prSet presAssocID="{B70A6F85-AD79-4DF5-8523-D01E4D3085B0}" presName="sibTrans" presStyleLbl="sibTrans2D1" presStyleIdx="13" presStyleCnt="19"/>
      <dgm:spPr/>
    </dgm:pt>
    <dgm:pt modelId="{99D369BD-05D0-4D7B-80CA-BD5DD5F635E9}" type="pres">
      <dgm:prSet presAssocID="{B70A6F85-AD79-4DF5-8523-D01E4D3085B0}" presName="connectorText" presStyleLbl="sibTrans2D1" presStyleIdx="13" presStyleCnt="19"/>
      <dgm:spPr/>
    </dgm:pt>
    <dgm:pt modelId="{EF7AB82A-47CA-4412-A25C-F2D6900BC8EA}" type="pres">
      <dgm:prSet presAssocID="{16FB0885-4946-4CB3-A79D-3E4A2BC3414F}" presName="node" presStyleLbl="node1" presStyleIdx="14" presStyleCnt="19" custScaleX="138675" custScaleY="139510">
        <dgm:presLayoutVars>
          <dgm:bulletEnabled val="1"/>
        </dgm:presLayoutVars>
      </dgm:prSet>
      <dgm:spPr/>
    </dgm:pt>
    <dgm:pt modelId="{E1DCBBC7-16C4-443D-9865-A95491623510}" type="pres">
      <dgm:prSet presAssocID="{5D0A6067-3C06-4DFD-9032-84A1B14705A8}" presName="sibTrans" presStyleLbl="sibTrans2D1" presStyleIdx="14" presStyleCnt="19"/>
      <dgm:spPr/>
    </dgm:pt>
    <dgm:pt modelId="{89652387-8F6D-4E0F-89A0-4D56FF216A9B}" type="pres">
      <dgm:prSet presAssocID="{5D0A6067-3C06-4DFD-9032-84A1B14705A8}" presName="connectorText" presStyleLbl="sibTrans2D1" presStyleIdx="14" presStyleCnt="19"/>
      <dgm:spPr/>
    </dgm:pt>
    <dgm:pt modelId="{35FBF27D-BB83-4CCA-910E-3E82C1106755}" type="pres">
      <dgm:prSet presAssocID="{FAC7F725-021F-43E0-B8BF-A944C01E8873}" presName="node" presStyleLbl="node1" presStyleIdx="15" presStyleCnt="19" custScaleX="138675" custScaleY="139510">
        <dgm:presLayoutVars>
          <dgm:bulletEnabled val="1"/>
        </dgm:presLayoutVars>
      </dgm:prSet>
      <dgm:spPr/>
    </dgm:pt>
    <dgm:pt modelId="{AA3EA9D2-E886-438A-9115-7C86EF0B7823}" type="pres">
      <dgm:prSet presAssocID="{1A58FC29-6EBA-4624-B376-6B93552D4B25}" presName="sibTrans" presStyleLbl="sibTrans2D1" presStyleIdx="15" presStyleCnt="19"/>
      <dgm:spPr/>
    </dgm:pt>
    <dgm:pt modelId="{24FD9CB0-38C5-4718-B103-A5FAAA7DB839}" type="pres">
      <dgm:prSet presAssocID="{1A58FC29-6EBA-4624-B376-6B93552D4B25}" presName="connectorText" presStyleLbl="sibTrans2D1" presStyleIdx="15" presStyleCnt="19"/>
      <dgm:spPr/>
    </dgm:pt>
    <dgm:pt modelId="{2B20FF6B-58B2-471F-A40D-BB1333FDE66D}" type="pres">
      <dgm:prSet presAssocID="{D776C22C-BFE4-4B1B-824C-182C57432F5B}" presName="node" presStyleLbl="node1" presStyleIdx="16" presStyleCnt="19" custScaleX="138675" custScaleY="139510">
        <dgm:presLayoutVars>
          <dgm:bulletEnabled val="1"/>
        </dgm:presLayoutVars>
      </dgm:prSet>
      <dgm:spPr/>
    </dgm:pt>
    <dgm:pt modelId="{35ABCED9-D36B-4BE0-8E0D-9DAE48984B67}" type="pres">
      <dgm:prSet presAssocID="{43AEA007-B18D-491F-ACC2-7228841EC834}" presName="sibTrans" presStyleLbl="sibTrans2D1" presStyleIdx="16" presStyleCnt="19"/>
      <dgm:spPr/>
    </dgm:pt>
    <dgm:pt modelId="{78074DA2-C871-4932-A2F0-AB4364FF110B}" type="pres">
      <dgm:prSet presAssocID="{43AEA007-B18D-491F-ACC2-7228841EC834}" presName="connectorText" presStyleLbl="sibTrans2D1" presStyleIdx="16" presStyleCnt="19"/>
      <dgm:spPr/>
    </dgm:pt>
    <dgm:pt modelId="{6425153F-02A0-4694-A98B-2B52B1EE1DE2}" type="pres">
      <dgm:prSet presAssocID="{52A97038-C2E7-413A-9F1F-18573968D3C4}" presName="node" presStyleLbl="node1" presStyleIdx="17" presStyleCnt="19" custScaleX="138675" custScaleY="139510">
        <dgm:presLayoutVars>
          <dgm:bulletEnabled val="1"/>
        </dgm:presLayoutVars>
      </dgm:prSet>
      <dgm:spPr/>
    </dgm:pt>
    <dgm:pt modelId="{CED20AB6-079C-43AF-AB75-F3174E617A64}" type="pres">
      <dgm:prSet presAssocID="{318D78EF-9974-43FD-9F21-E06AE34A2780}" presName="sibTrans" presStyleLbl="sibTrans2D1" presStyleIdx="17" presStyleCnt="19"/>
      <dgm:spPr/>
    </dgm:pt>
    <dgm:pt modelId="{ED74C7F6-A94F-40C3-9D8F-B1477CCF173F}" type="pres">
      <dgm:prSet presAssocID="{318D78EF-9974-43FD-9F21-E06AE34A2780}" presName="connectorText" presStyleLbl="sibTrans2D1" presStyleIdx="17" presStyleCnt="19"/>
      <dgm:spPr/>
    </dgm:pt>
    <dgm:pt modelId="{7F2C76FC-5933-46A3-91FA-EE26A581DC73}" type="pres">
      <dgm:prSet presAssocID="{235EE90A-6993-4A55-8280-7B2ED0A40B03}" presName="node" presStyleLbl="node1" presStyleIdx="18" presStyleCnt="19" custScaleX="138675" custScaleY="139510">
        <dgm:presLayoutVars>
          <dgm:bulletEnabled val="1"/>
        </dgm:presLayoutVars>
      </dgm:prSet>
      <dgm:spPr/>
    </dgm:pt>
    <dgm:pt modelId="{5B4A250D-FE78-4D57-85D4-DE97FAB5D7EB}" type="pres">
      <dgm:prSet presAssocID="{BFFF981B-048B-4580-9340-BB176488E904}" presName="sibTrans" presStyleLbl="sibTrans2D1" presStyleIdx="18" presStyleCnt="19"/>
      <dgm:spPr/>
    </dgm:pt>
    <dgm:pt modelId="{C9A6F056-1F5E-435B-8EDC-5E212153EA7C}" type="pres">
      <dgm:prSet presAssocID="{BFFF981B-048B-4580-9340-BB176488E904}" presName="connectorText" presStyleLbl="sibTrans2D1" presStyleIdx="18" presStyleCnt="19"/>
      <dgm:spPr/>
    </dgm:pt>
  </dgm:ptLst>
  <dgm:cxnLst>
    <dgm:cxn modelId="{0A230701-23D4-4A64-8DC7-93F106D96CA9}" srcId="{D52B5659-C518-48EF-B9FC-2EF2C4BA5375}" destId="{4E00B6F7-310E-4028-8EE2-D2F77C8A43CE}" srcOrd="2" destOrd="0" parTransId="{6B77F211-968F-4EF3-9F57-340A4AC0C2EA}" sibTransId="{B0817E8D-8708-4C83-AB88-AD5695454B70}"/>
    <dgm:cxn modelId="{8D8F4001-8E51-4694-A9C7-26B94F14DBEB}" type="presOf" srcId="{17559A98-9DB8-453A-8D0B-ED40B8C2851F}" destId="{AF4B9C25-4094-4661-BDC4-F9BE9E9819EC}" srcOrd="1" destOrd="0" presId="urn:microsoft.com/office/officeart/2005/8/layout/cycle2"/>
    <dgm:cxn modelId="{AF53DD05-160B-4F95-83DA-AE8232CC0BB6}" type="presOf" srcId="{D776C22C-BFE4-4B1B-824C-182C57432F5B}" destId="{2B20FF6B-58B2-471F-A40D-BB1333FDE66D}" srcOrd="0" destOrd="0" presId="urn:microsoft.com/office/officeart/2005/8/layout/cycle2"/>
    <dgm:cxn modelId="{19B58D0F-04C7-4DD7-8F7B-698C26CEBDB1}" srcId="{D52B5659-C518-48EF-B9FC-2EF2C4BA5375}" destId="{23BF1929-15FD-4EF0-B679-E1DE7DD95893}" srcOrd="4" destOrd="0" parTransId="{8102F5BF-03E8-4BCD-9D70-CFF4C37107BD}" sibTransId="{B1569695-8057-4055-A063-90C109477650}"/>
    <dgm:cxn modelId="{98065911-8239-4A30-B781-54B251FC572D}" type="presOf" srcId="{3E4909FD-0859-4047-9361-F7D7B03E5D34}" destId="{0C6DCCC6-14DB-48BE-9CAA-4854943CF119}" srcOrd="1" destOrd="0" presId="urn:microsoft.com/office/officeart/2005/8/layout/cycle2"/>
    <dgm:cxn modelId="{D0FEF712-C190-43D7-9D53-570BFAF22304}" type="presOf" srcId="{3FE088F8-4195-4628-B70B-2B25BE6854C5}" destId="{B8911D85-E504-408B-A517-8D0B6438D675}" srcOrd="0" destOrd="0" presId="urn:microsoft.com/office/officeart/2005/8/layout/cycle2"/>
    <dgm:cxn modelId="{1FF1FE13-DA44-4C97-9FB8-665FD8C96C61}" srcId="{D52B5659-C518-48EF-B9FC-2EF2C4BA5375}" destId="{0C5EF393-23B5-4C1C-8790-530526D81758}" srcOrd="1" destOrd="0" parTransId="{8C7DD59D-C0D2-4BFB-8902-046B0F50B862}" sibTransId="{41E03DB0-3C07-48A8-8ED0-CBFDE0CE8FAF}"/>
    <dgm:cxn modelId="{8063F718-6D4F-4993-AAC7-6C495F6BA56F}" type="presOf" srcId="{FB0215D5-F031-43B9-9004-B965899847A0}" destId="{195F5505-4AA9-473C-BEA7-F338442B924F}" srcOrd="0" destOrd="0" presId="urn:microsoft.com/office/officeart/2005/8/layout/cycle2"/>
    <dgm:cxn modelId="{3E689519-5E49-484B-A2BA-1C129FF3460F}" srcId="{D52B5659-C518-48EF-B9FC-2EF2C4BA5375}" destId="{87329421-92FE-4D90-AA20-84D471803B1A}" srcOrd="5" destOrd="0" parTransId="{114015BB-4CFD-4258-9F24-5ACF5ED002F7}" sibTransId="{EE4781AE-7885-465C-AC4E-303F9EBEE1EF}"/>
    <dgm:cxn modelId="{1DEAAD19-4CF2-4DA5-8972-B03FDCE52DAA}" srcId="{D52B5659-C518-48EF-B9FC-2EF2C4BA5375}" destId="{7C74661A-AFC6-49D5-83AC-E5CA970FC0B1}" srcOrd="13" destOrd="0" parTransId="{0FC9E357-0B5F-4590-98B3-03E0087E9D9F}" sibTransId="{B70A6F85-AD79-4DF5-8523-D01E4D3085B0}"/>
    <dgm:cxn modelId="{6D4F151C-6999-4037-9712-89CD5D685331}" srcId="{D52B5659-C518-48EF-B9FC-2EF2C4BA5375}" destId="{B652DB7E-D27C-4AA7-A256-0FD09E8ABDDA}" srcOrd="8" destOrd="0" parTransId="{D7B2435D-3670-4D33-BA76-5E3159648BCD}" sibTransId="{69CA1066-8997-43B8-B121-B5733A194F51}"/>
    <dgm:cxn modelId="{D207821F-C913-48A9-8EB7-F3B10DECCBF5}" type="presOf" srcId="{235EE90A-6993-4A55-8280-7B2ED0A40B03}" destId="{7F2C76FC-5933-46A3-91FA-EE26A581DC73}" srcOrd="0" destOrd="0" presId="urn:microsoft.com/office/officeart/2005/8/layout/cycle2"/>
    <dgm:cxn modelId="{7F604920-052E-421E-9055-C80BBC493349}" type="presOf" srcId="{1A58FC29-6EBA-4624-B376-6B93552D4B25}" destId="{24FD9CB0-38C5-4718-B103-A5FAAA7DB839}" srcOrd="1" destOrd="0" presId="urn:microsoft.com/office/officeart/2005/8/layout/cycle2"/>
    <dgm:cxn modelId="{D1DDA823-9199-43FA-94ED-34B71FD97AEA}" type="presOf" srcId="{052C7CCF-379C-4616-B878-134FB3FDE923}" destId="{40658FC7-86CC-4E55-9BA4-69ABD11CEE0C}" srcOrd="0" destOrd="0" presId="urn:microsoft.com/office/officeart/2005/8/layout/cycle2"/>
    <dgm:cxn modelId="{77023124-A93D-4A98-BD38-677C36D5701E}" type="presOf" srcId="{D2FF9FDA-FF6A-47BB-AAC7-1B3E70D6CD76}" destId="{6F17E4FC-6CA5-40B7-8797-AD9078B7C56C}" srcOrd="0" destOrd="0" presId="urn:microsoft.com/office/officeart/2005/8/layout/cycle2"/>
    <dgm:cxn modelId="{E03BF428-4919-4030-9B64-1A21B441A857}" srcId="{D52B5659-C518-48EF-B9FC-2EF2C4BA5375}" destId="{137997FA-341D-4258-AD6D-756FB264AD8D}" srcOrd="0" destOrd="0" parTransId="{B9053DDE-FB8D-482D-A759-8FB67692CB7C}" sibTransId="{3FE088F8-4195-4628-B70B-2B25BE6854C5}"/>
    <dgm:cxn modelId="{78B7C529-6AB0-4BCD-97CC-0875FA85B43C}" type="presOf" srcId="{3FE088F8-4195-4628-B70B-2B25BE6854C5}" destId="{9DCD9B9B-7BDA-4862-8457-A5E6B2B85177}" srcOrd="1" destOrd="0" presId="urn:microsoft.com/office/officeart/2005/8/layout/cycle2"/>
    <dgm:cxn modelId="{14B0E433-DD8C-4372-B373-FBF748ABC92B}" type="presOf" srcId="{B70A6F85-AD79-4DF5-8523-D01E4D3085B0}" destId="{C58A609F-647B-4CF9-9A00-1636FE0EC5AB}" srcOrd="0" destOrd="0" presId="urn:microsoft.com/office/officeart/2005/8/layout/cycle2"/>
    <dgm:cxn modelId="{6618AD35-8D57-4F72-B28A-CC6913867E15}" srcId="{D52B5659-C518-48EF-B9FC-2EF2C4BA5375}" destId="{E6C948DA-C8AC-4587-A72A-B9ADAB2C9C46}" srcOrd="7" destOrd="0" parTransId="{25B6E5A9-4577-485E-A5AA-F7962DF3A056}" sibTransId="{17559A98-9DB8-453A-8D0B-ED40B8C2851F}"/>
    <dgm:cxn modelId="{EA39943A-2A50-4E02-B7E0-8BC123EACC94}" type="presOf" srcId="{DF483BB4-E59F-47C6-90EE-A5F84058A4A8}" destId="{4BD8E72A-E3BA-4045-AAFF-565A6A00F8D8}" srcOrd="0" destOrd="0" presId="urn:microsoft.com/office/officeart/2005/8/layout/cycle2"/>
    <dgm:cxn modelId="{90E36F3E-9DA6-4117-A918-8246C7A98F1B}" type="presOf" srcId="{17559A98-9DB8-453A-8D0B-ED40B8C2851F}" destId="{86965F24-46CC-4F54-B1D4-2AB0038C592A}" srcOrd="0" destOrd="0" presId="urn:microsoft.com/office/officeart/2005/8/layout/cycle2"/>
    <dgm:cxn modelId="{DE81295C-334C-4ABF-B75F-6B6275090E0A}" type="presOf" srcId="{D52B5659-C518-48EF-B9FC-2EF2C4BA5375}" destId="{C94DE429-816F-4A49-823F-1A72E42A0AF6}" srcOrd="0" destOrd="0" presId="urn:microsoft.com/office/officeart/2005/8/layout/cycle2"/>
    <dgm:cxn modelId="{02D5A85E-47AB-40F6-A2FF-1D246AD45249}" type="presOf" srcId="{318D78EF-9974-43FD-9F21-E06AE34A2780}" destId="{ED74C7F6-A94F-40C3-9D8F-B1477CCF173F}" srcOrd="1" destOrd="0" presId="urn:microsoft.com/office/officeart/2005/8/layout/cycle2"/>
    <dgm:cxn modelId="{B6E91A60-39E1-40F8-9160-00F4DF48A4F0}" type="presOf" srcId="{3E4909FD-0859-4047-9361-F7D7B03E5D34}" destId="{B14FB5CE-A2A0-49A2-80BA-152D59679D2D}" srcOrd="0" destOrd="0" presId="urn:microsoft.com/office/officeart/2005/8/layout/cycle2"/>
    <dgm:cxn modelId="{6BDEB044-2120-4AB0-A708-A585968EE8D2}" srcId="{D52B5659-C518-48EF-B9FC-2EF2C4BA5375}" destId="{DF483BB4-E59F-47C6-90EE-A5F84058A4A8}" srcOrd="12" destOrd="0" parTransId="{4EB453C8-47D0-4332-AA8C-012C749F4083}" sibTransId="{D2FF9FDA-FF6A-47BB-AAC7-1B3E70D6CD76}"/>
    <dgm:cxn modelId="{F642F264-227A-4658-A07F-62CF1E8143FC}" type="presOf" srcId="{3D32F51A-C028-49E2-8FCC-EC582B6835F8}" destId="{007EDAE8-8E86-475E-963A-D9B7B26926CE}" srcOrd="0" destOrd="0" presId="urn:microsoft.com/office/officeart/2005/8/layout/cycle2"/>
    <dgm:cxn modelId="{B0EBA965-5E55-4548-AAC1-7D5EEE7411D0}" type="presOf" srcId="{BFFF981B-048B-4580-9340-BB176488E904}" destId="{C9A6F056-1F5E-435B-8EDC-5E212153EA7C}" srcOrd="1" destOrd="0" presId="urn:microsoft.com/office/officeart/2005/8/layout/cycle2"/>
    <dgm:cxn modelId="{A878DA65-2368-476B-BDA7-9E8966E0033B}" type="presOf" srcId="{052C7CCF-379C-4616-B878-134FB3FDE923}" destId="{0B3A5A90-DDE9-45D1-ACC0-98A043026C6D}" srcOrd="1" destOrd="0" presId="urn:microsoft.com/office/officeart/2005/8/layout/cycle2"/>
    <dgm:cxn modelId="{B5D78266-B28D-4609-8AD9-9C82D496EAA5}" type="presOf" srcId="{EE4781AE-7885-465C-AC4E-303F9EBEE1EF}" destId="{C400E476-7E81-4FF3-906E-BF75A52CE453}" srcOrd="0" destOrd="0" presId="urn:microsoft.com/office/officeart/2005/8/layout/cycle2"/>
    <dgm:cxn modelId="{3AF8A66E-66E9-4D6B-AEC8-5D67030C91FF}" type="presOf" srcId="{7DC375E3-F732-4CA1-8748-01D98B0EE4DD}" destId="{41542CF4-1149-4505-A258-5DB9EBD07A5B}" srcOrd="0" destOrd="0" presId="urn:microsoft.com/office/officeart/2005/8/layout/cycle2"/>
    <dgm:cxn modelId="{9A02F350-4469-4E9B-94E3-C9646098B716}" type="presOf" srcId="{5D0A6067-3C06-4DFD-9032-84A1B14705A8}" destId="{E1DCBBC7-16C4-443D-9865-A95491623510}" srcOrd="0" destOrd="0" presId="urn:microsoft.com/office/officeart/2005/8/layout/cycle2"/>
    <dgm:cxn modelId="{B8C50C53-96E1-4739-9AE9-559193F53A6A}" srcId="{D52B5659-C518-48EF-B9FC-2EF2C4BA5375}" destId="{71354895-20C4-4A16-8B24-64D352BD729F}" srcOrd="10" destOrd="0" parTransId="{E7DB95CF-8084-404D-AB31-54D72AAD5F13}" sibTransId="{7DC375E3-F732-4CA1-8748-01D98B0EE4DD}"/>
    <dgm:cxn modelId="{04ADAE54-6EAE-4157-B29B-BDAAE9179BC6}" type="presOf" srcId="{87329421-92FE-4D90-AA20-84D471803B1A}" destId="{FD2F21D8-CF55-4440-9CEE-D7625EADB809}" srcOrd="0" destOrd="0" presId="urn:microsoft.com/office/officeart/2005/8/layout/cycle2"/>
    <dgm:cxn modelId="{266BFD54-73DB-4AFB-869E-47FC3BFF74CA}" type="presOf" srcId="{B1569695-8057-4055-A063-90C109477650}" destId="{D1BF0261-7A5B-45A2-B913-8C734B628CE7}" srcOrd="1" destOrd="0" presId="urn:microsoft.com/office/officeart/2005/8/layout/cycle2"/>
    <dgm:cxn modelId="{8CB81458-6ED4-47F1-8966-D84C8DAB10C0}" type="presOf" srcId="{41E03DB0-3C07-48A8-8ED0-CBFDE0CE8FAF}" destId="{7198A453-FBB5-461D-BA1B-B0658A789C1D}" srcOrd="1" destOrd="0" presId="urn:microsoft.com/office/officeart/2005/8/layout/cycle2"/>
    <dgm:cxn modelId="{7BC40F7F-28F3-43E4-97FB-2BC3FA43EC8E}" type="presOf" srcId="{16FB0885-4946-4CB3-A79D-3E4A2BC3414F}" destId="{EF7AB82A-47CA-4412-A25C-F2D6900BC8EA}" srcOrd="0" destOrd="0" presId="urn:microsoft.com/office/officeart/2005/8/layout/cycle2"/>
    <dgm:cxn modelId="{FFE83182-3ADB-4A54-AC5F-E4C30B962E3A}" srcId="{D52B5659-C518-48EF-B9FC-2EF2C4BA5375}" destId="{FB0215D5-F031-43B9-9004-B965899847A0}" srcOrd="3" destOrd="0" parTransId="{1C1E3E02-9833-4FDA-935E-9003D86A3FF8}" sibTransId="{052C7CCF-379C-4616-B878-134FB3FDE923}"/>
    <dgm:cxn modelId="{1A648F82-1155-4DF5-859B-07EAE350B3B2}" type="presOf" srcId="{E6C948DA-C8AC-4587-A72A-B9ADAB2C9C46}" destId="{50346F3A-982C-4569-8230-6ECCCE6A0B8C}" srcOrd="0" destOrd="0" presId="urn:microsoft.com/office/officeart/2005/8/layout/cycle2"/>
    <dgm:cxn modelId="{C02B5D87-5D07-48F7-A8C9-12BEC9B26691}" type="presOf" srcId="{69CA1066-8997-43B8-B121-B5733A194F51}" destId="{7E20DD63-4DD9-4FEB-AF21-D4111654371C}" srcOrd="1" destOrd="0" presId="urn:microsoft.com/office/officeart/2005/8/layout/cycle2"/>
    <dgm:cxn modelId="{74E1B68D-FF5A-42A7-9A40-D68497ECAA21}" type="presOf" srcId="{7C74661A-AFC6-49D5-83AC-E5CA970FC0B1}" destId="{4CA9C45B-0A36-48BC-8447-3230DB022A99}" srcOrd="0" destOrd="0" presId="urn:microsoft.com/office/officeart/2005/8/layout/cycle2"/>
    <dgm:cxn modelId="{A42F458E-E0FE-4110-A904-3E3BD83F3B66}" type="presOf" srcId="{0C5AEF73-F323-4BDF-AA63-1CE23EA5CAD2}" destId="{E2BC49D9-4C2F-4BBF-A5EE-9792835CC123}" srcOrd="0" destOrd="0" presId="urn:microsoft.com/office/officeart/2005/8/layout/cycle2"/>
    <dgm:cxn modelId="{60106A8E-E83F-4137-BA1A-17770F18811B}" type="presOf" srcId="{E76E5299-05D2-4D5A-9144-032798581417}" destId="{26395FB7-E043-4EAA-A767-2EE216FA3EAE}" srcOrd="0" destOrd="0" presId="urn:microsoft.com/office/officeart/2005/8/layout/cycle2"/>
    <dgm:cxn modelId="{D6BF018F-CE1C-42F7-A1FC-2A5426ACB258}" type="presOf" srcId="{B0817E8D-8708-4C83-AB88-AD5695454B70}" destId="{DE0AAFE9-4FEB-4FF9-AF82-5ABF7472E31D}" srcOrd="0" destOrd="0" presId="urn:microsoft.com/office/officeart/2005/8/layout/cycle2"/>
    <dgm:cxn modelId="{10AD5A92-E37F-4DD0-B6E0-2B6ABED5CFDB}" srcId="{D52B5659-C518-48EF-B9FC-2EF2C4BA5375}" destId="{52A97038-C2E7-413A-9F1F-18573968D3C4}" srcOrd="17" destOrd="0" parTransId="{1048DF3C-36B4-4EE6-9E85-FCB93D4494A5}" sibTransId="{318D78EF-9974-43FD-9F21-E06AE34A2780}"/>
    <dgm:cxn modelId="{A3034293-3731-46ED-9AB9-39F124918BAF}" srcId="{D52B5659-C518-48EF-B9FC-2EF2C4BA5375}" destId="{235EE90A-6993-4A55-8280-7B2ED0A40B03}" srcOrd="18" destOrd="0" parTransId="{D5A8B6F1-2238-450B-9CA8-E26490D54D4F}" sibTransId="{BFFF981B-048B-4580-9340-BB176488E904}"/>
    <dgm:cxn modelId="{57D79A94-EBE0-4531-830E-CE2FECC1D49F}" type="presOf" srcId="{7DC375E3-F732-4CA1-8748-01D98B0EE4DD}" destId="{A6BFEB2E-6F73-4447-A32A-45895CF7D963}" srcOrd="1" destOrd="0" presId="urn:microsoft.com/office/officeart/2005/8/layout/cycle2"/>
    <dgm:cxn modelId="{0138879A-4990-4E5E-8119-FBA2ED64AE00}" type="presOf" srcId="{137997FA-341D-4258-AD6D-756FB264AD8D}" destId="{E2E1280D-48BE-49E0-8376-B0669CFDD864}" srcOrd="0" destOrd="0" presId="urn:microsoft.com/office/officeart/2005/8/layout/cycle2"/>
    <dgm:cxn modelId="{2E38F39B-9C68-447A-8B22-9A00446B873B}" type="presOf" srcId="{0C5EF393-23B5-4C1C-8790-530526D81758}" destId="{B07E529D-D9E8-48E5-892B-4D58714015A4}" srcOrd="0" destOrd="0" presId="urn:microsoft.com/office/officeart/2005/8/layout/cycle2"/>
    <dgm:cxn modelId="{0CAC7E9F-E9DE-492E-881A-C4AE6636AF08}" type="presOf" srcId="{5D0A6067-3C06-4DFD-9032-84A1B14705A8}" destId="{89652387-8F6D-4E0F-89A0-4D56FF216A9B}" srcOrd="1" destOrd="0" presId="urn:microsoft.com/office/officeart/2005/8/layout/cycle2"/>
    <dgm:cxn modelId="{95EB73A4-75AF-4AA8-8D07-74F30064BC81}" srcId="{D52B5659-C518-48EF-B9FC-2EF2C4BA5375}" destId="{FAC7F725-021F-43E0-B8BF-A944C01E8873}" srcOrd="15" destOrd="0" parTransId="{0C1EDE66-F5FD-419D-BDAD-1437919C1CB6}" sibTransId="{1A58FC29-6EBA-4624-B376-6B93552D4B25}"/>
    <dgm:cxn modelId="{5440DFA6-D36E-448D-8E53-5C30895BF376}" type="presOf" srcId="{BFFF981B-048B-4580-9340-BB176488E904}" destId="{5B4A250D-FE78-4D57-85D4-DE97FAB5D7EB}" srcOrd="0" destOrd="0" presId="urn:microsoft.com/office/officeart/2005/8/layout/cycle2"/>
    <dgm:cxn modelId="{E0F5CBAA-0FE2-424D-8E91-77D99706FAB9}" type="presOf" srcId="{71354895-20C4-4A16-8B24-64D352BD729F}" destId="{DC3D9C08-2E44-4883-B1F6-AFC4A4DD6EBA}" srcOrd="0" destOrd="0" presId="urn:microsoft.com/office/officeart/2005/8/layout/cycle2"/>
    <dgm:cxn modelId="{F2D448AC-7BBD-4AC5-ACDA-B9061372745B}" type="presOf" srcId="{B0817E8D-8708-4C83-AB88-AD5695454B70}" destId="{E2E34B73-A029-4FF4-B9C9-94EF7BBBC968}" srcOrd="1" destOrd="0" presId="urn:microsoft.com/office/officeart/2005/8/layout/cycle2"/>
    <dgm:cxn modelId="{E0D8DFB1-6C1C-4DF1-9C8C-3DA3356E4CA5}" type="presOf" srcId="{43AEA007-B18D-491F-ACC2-7228841EC834}" destId="{35ABCED9-D36B-4BE0-8E0D-9DAE48984B67}" srcOrd="0" destOrd="0" presId="urn:microsoft.com/office/officeart/2005/8/layout/cycle2"/>
    <dgm:cxn modelId="{A31EB5B4-F8AA-4F32-BDEA-25D3BD810419}" type="presOf" srcId="{FAC7F725-021F-43E0-B8BF-A944C01E8873}" destId="{35FBF27D-BB83-4CCA-910E-3E82C1106755}" srcOrd="0" destOrd="0" presId="urn:microsoft.com/office/officeart/2005/8/layout/cycle2"/>
    <dgm:cxn modelId="{E8BBEBBD-B079-4109-9CE6-8F082AEE13EC}" type="presOf" srcId="{D2FF9FDA-FF6A-47BB-AAC7-1B3E70D6CD76}" destId="{329D40D8-B2B7-4748-B9A5-4AE8DB62AD84}" srcOrd="1" destOrd="0" presId="urn:microsoft.com/office/officeart/2005/8/layout/cycle2"/>
    <dgm:cxn modelId="{91D62CBF-3AE6-4C88-8D82-5ECC1B66B096}" type="presOf" srcId="{B1569695-8057-4055-A063-90C109477650}" destId="{EFFCC9BE-1324-447A-9647-150030C1E86B}" srcOrd="0" destOrd="0" presId="urn:microsoft.com/office/officeart/2005/8/layout/cycle2"/>
    <dgm:cxn modelId="{D9F56BC8-2BFC-42CE-938D-67288E661B45}" type="presOf" srcId="{EE4781AE-7885-465C-AC4E-303F9EBEE1EF}" destId="{5BF599C2-2CDE-4E50-9525-3ED7978BFB73}" srcOrd="1" destOrd="0" presId="urn:microsoft.com/office/officeart/2005/8/layout/cycle2"/>
    <dgm:cxn modelId="{AD295AC8-5C26-4657-A544-261D609A8704}" srcId="{D52B5659-C518-48EF-B9FC-2EF2C4BA5375}" destId="{FC8B2922-D502-443B-9DE4-6D5182FDF839}" srcOrd="9" destOrd="0" parTransId="{5ABAF854-CCDD-498C-8E37-A7919AB82DBB}" sibTransId="{3E4909FD-0859-4047-9361-F7D7B03E5D34}"/>
    <dgm:cxn modelId="{C5460ECE-E074-4DCE-B6DB-97E847320920}" type="presOf" srcId="{CAED25D1-7721-4F02-88A3-DBF237CB1F41}" destId="{AA34C70B-865A-46FA-9D7B-D773B3B31DBF}" srcOrd="0" destOrd="0" presId="urn:microsoft.com/office/officeart/2005/8/layout/cycle2"/>
    <dgm:cxn modelId="{F5B564D1-03F9-49EC-9DC2-5F69EB0C843B}" type="presOf" srcId="{B70A6F85-AD79-4DF5-8523-D01E4D3085B0}" destId="{99D369BD-05D0-4D7B-80CA-BD5DD5F635E9}" srcOrd="1" destOrd="0" presId="urn:microsoft.com/office/officeart/2005/8/layout/cycle2"/>
    <dgm:cxn modelId="{B35FACD1-3BE5-45E2-9736-C0409E244462}" type="presOf" srcId="{318D78EF-9974-43FD-9F21-E06AE34A2780}" destId="{CED20AB6-079C-43AF-AB75-F3174E617A64}" srcOrd="0" destOrd="0" presId="urn:microsoft.com/office/officeart/2005/8/layout/cycle2"/>
    <dgm:cxn modelId="{551790D3-9B79-4679-AE48-EF3B007A6519}" type="presOf" srcId="{B652DB7E-D27C-4AA7-A256-0FD09E8ABDDA}" destId="{87CF8889-6DD1-4CBC-A1BA-761DEA2730E6}" srcOrd="0" destOrd="0" presId="urn:microsoft.com/office/officeart/2005/8/layout/cycle2"/>
    <dgm:cxn modelId="{0896C0D6-9367-4BCE-ABB9-E88B5E931DFF}" srcId="{D52B5659-C518-48EF-B9FC-2EF2C4BA5375}" destId="{0C5AEF73-F323-4BDF-AA63-1CE23EA5CAD2}" srcOrd="6" destOrd="0" parTransId="{20B5111A-F4AD-452D-BE4E-503E929ACAF9}" sibTransId="{E76E5299-05D2-4D5A-9144-032798581417}"/>
    <dgm:cxn modelId="{8A1D9ADD-04ED-43B4-B163-A060C640707C}" type="presOf" srcId="{23BF1929-15FD-4EF0-B679-E1DE7DD95893}" destId="{DA7B7128-FC5D-42CA-977D-0E50EB06A36E}" srcOrd="0" destOrd="0" presId="urn:microsoft.com/office/officeart/2005/8/layout/cycle2"/>
    <dgm:cxn modelId="{EDA66BDE-88FD-4C25-B486-859DCE179430}" type="presOf" srcId="{69CA1066-8997-43B8-B121-B5733A194F51}" destId="{45521C51-784F-45EB-98F8-D68B23DC7A45}" srcOrd="0" destOrd="0" presId="urn:microsoft.com/office/officeart/2005/8/layout/cycle2"/>
    <dgm:cxn modelId="{DF7A28E0-83F8-4B26-8367-A45E472EFCA1}" type="presOf" srcId="{4E00B6F7-310E-4028-8EE2-D2F77C8A43CE}" destId="{3DDC1913-EF99-487B-BD79-124510B0CBE9}" srcOrd="0" destOrd="0" presId="urn:microsoft.com/office/officeart/2005/8/layout/cycle2"/>
    <dgm:cxn modelId="{BAE660E3-F58B-4BEA-8995-7C309783D7CD}" type="presOf" srcId="{3D32F51A-C028-49E2-8FCC-EC582B6835F8}" destId="{3824AD76-595F-4304-8F5B-2143A944B834}" srcOrd="1" destOrd="0" presId="urn:microsoft.com/office/officeart/2005/8/layout/cycle2"/>
    <dgm:cxn modelId="{FEFE08E5-3DA7-4583-B2DA-ECC985D3231C}" srcId="{D52B5659-C518-48EF-B9FC-2EF2C4BA5375}" destId="{CAED25D1-7721-4F02-88A3-DBF237CB1F41}" srcOrd="11" destOrd="0" parTransId="{A23E6438-0031-4B3F-947F-82A352EB1EBE}" sibTransId="{3D32F51A-C028-49E2-8FCC-EC582B6835F8}"/>
    <dgm:cxn modelId="{48736FE6-247A-4A8C-B40C-94EA784332A1}" type="presOf" srcId="{FC8B2922-D502-443B-9DE4-6D5182FDF839}" destId="{F7BB1356-036D-45A8-B1DE-4354427DE68E}" srcOrd="0" destOrd="0" presId="urn:microsoft.com/office/officeart/2005/8/layout/cycle2"/>
    <dgm:cxn modelId="{E05652EA-FDFD-4DCA-A2CF-0E798B31633E}" type="presOf" srcId="{43AEA007-B18D-491F-ACC2-7228841EC834}" destId="{78074DA2-C871-4932-A2F0-AB4364FF110B}" srcOrd="1" destOrd="0" presId="urn:microsoft.com/office/officeart/2005/8/layout/cycle2"/>
    <dgm:cxn modelId="{027268EC-977C-43AE-8432-2993F47EA86A}" type="presOf" srcId="{41E03DB0-3C07-48A8-8ED0-CBFDE0CE8FAF}" destId="{8D89B8A1-9B32-4EF8-9377-27F6F382A84F}" srcOrd="0" destOrd="0" presId="urn:microsoft.com/office/officeart/2005/8/layout/cycle2"/>
    <dgm:cxn modelId="{F36530F3-CAD0-475C-A012-FBC2E0735641}" type="presOf" srcId="{E76E5299-05D2-4D5A-9144-032798581417}" destId="{1804150B-61EB-45AC-BA2B-E824F709BC46}" srcOrd="1" destOrd="0" presId="urn:microsoft.com/office/officeart/2005/8/layout/cycle2"/>
    <dgm:cxn modelId="{682E06F7-815E-47C0-8FDA-6557F0A3238E}" srcId="{D52B5659-C518-48EF-B9FC-2EF2C4BA5375}" destId="{16FB0885-4946-4CB3-A79D-3E4A2BC3414F}" srcOrd="14" destOrd="0" parTransId="{FB32A0D0-BFBB-42CD-89AE-B6580D1E0EFA}" sibTransId="{5D0A6067-3C06-4DFD-9032-84A1B14705A8}"/>
    <dgm:cxn modelId="{554FB2F7-3B45-491C-8597-533B3B3F1CD2}" type="presOf" srcId="{1A58FC29-6EBA-4624-B376-6B93552D4B25}" destId="{AA3EA9D2-E886-438A-9115-7C86EF0B7823}" srcOrd="0" destOrd="0" presId="urn:microsoft.com/office/officeart/2005/8/layout/cycle2"/>
    <dgm:cxn modelId="{8066E7FF-B65C-45D0-81F6-8B4CF717649C}" srcId="{D52B5659-C518-48EF-B9FC-2EF2C4BA5375}" destId="{D776C22C-BFE4-4B1B-824C-182C57432F5B}" srcOrd="16" destOrd="0" parTransId="{A4274CF6-25D5-43D2-888C-969B0BB6B9C9}" sibTransId="{43AEA007-B18D-491F-ACC2-7228841EC834}"/>
    <dgm:cxn modelId="{371AF6FF-6829-4B1A-8FA4-3706F9925422}" type="presOf" srcId="{52A97038-C2E7-413A-9F1F-18573968D3C4}" destId="{6425153F-02A0-4694-A98B-2B52B1EE1DE2}" srcOrd="0" destOrd="0" presId="urn:microsoft.com/office/officeart/2005/8/layout/cycle2"/>
    <dgm:cxn modelId="{4B99E33F-BC6F-44B7-9889-2B2993C17B35}" type="presParOf" srcId="{C94DE429-816F-4A49-823F-1A72E42A0AF6}" destId="{E2E1280D-48BE-49E0-8376-B0669CFDD864}" srcOrd="0" destOrd="0" presId="urn:microsoft.com/office/officeart/2005/8/layout/cycle2"/>
    <dgm:cxn modelId="{11992388-D5E0-44A7-A452-C8EE5DAD5A30}" type="presParOf" srcId="{C94DE429-816F-4A49-823F-1A72E42A0AF6}" destId="{B8911D85-E504-408B-A517-8D0B6438D675}" srcOrd="1" destOrd="0" presId="urn:microsoft.com/office/officeart/2005/8/layout/cycle2"/>
    <dgm:cxn modelId="{30CF1692-8E5F-4F07-909E-023A7AA55473}" type="presParOf" srcId="{B8911D85-E504-408B-A517-8D0B6438D675}" destId="{9DCD9B9B-7BDA-4862-8457-A5E6B2B85177}" srcOrd="0" destOrd="0" presId="urn:microsoft.com/office/officeart/2005/8/layout/cycle2"/>
    <dgm:cxn modelId="{CC3A5CF8-EBF0-459A-8B7D-C7CD27E16ECF}" type="presParOf" srcId="{C94DE429-816F-4A49-823F-1A72E42A0AF6}" destId="{B07E529D-D9E8-48E5-892B-4D58714015A4}" srcOrd="2" destOrd="0" presId="urn:microsoft.com/office/officeart/2005/8/layout/cycle2"/>
    <dgm:cxn modelId="{8DF3C466-48C0-4F14-B949-5369EB6DC40C}" type="presParOf" srcId="{C94DE429-816F-4A49-823F-1A72E42A0AF6}" destId="{8D89B8A1-9B32-4EF8-9377-27F6F382A84F}" srcOrd="3" destOrd="0" presId="urn:microsoft.com/office/officeart/2005/8/layout/cycle2"/>
    <dgm:cxn modelId="{E87728D5-B717-44A6-84DB-A4D6C02F26A3}" type="presParOf" srcId="{8D89B8A1-9B32-4EF8-9377-27F6F382A84F}" destId="{7198A453-FBB5-461D-BA1B-B0658A789C1D}" srcOrd="0" destOrd="0" presId="urn:microsoft.com/office/officeart/2005/8/layout/cycle2"/>
    <dgm:cxn modelId="{56F74AA2-52F9-4D4B-B742-8FB7EB5B8348}" type="presParOf" srcId="{C94DE429-816F-4A49-823F-1A72E42A0AF6}" destId="{3DDC1913-EF99-487B-BD79-124510B0CBE9}" srcOrd="4" destOrd="0" presId="urn:microsoft.com/office/officeart/2005/8/layout/cycle2"/>
    <dgm:cxn modelId="{BD4D1BF9-7CBF-47F5-ABD4-08099C566729}" type="presParOf" srcId="{C94DE429-816F-4A49-823F-1A72E42A0AF6}" destId="{DE0AAFE9-4FEB-4FF9-AF82-5ABF7472E31D}" srcOrd="5" destOrd="0" presId="urn:microsoft.com/office/officeart/2005/8/layout/cycle2"/>
    <dgm:cxn modelId="{09C5EF5A-FB7B-4000-B15A-840DE7DBC9B7}" type="presParOf" srcId="{DE0AAFE9-4FEB-4FF9-AF82-5ABF7472E31D}" destId="{E2E34B73-A029-4FF4-B9C9-94EF7BBBC968}" srcOrd="0" destOrd="0" presId="urn:microsoft.com/office/officeart/2005/8/layout/cycle2"/>
    <dgm:cxn modelId="{59832373-1EF1-4E98-BD79-EDF2BDD66834}" type="presParOf" srcId="{C94DE429-816F-4A49-823F-1A72E42A0AF6}" destId="{195F5505-4AA9-473C-BEA7-F338442B924F}" srcOrd="6" destOrd="0" presId="urn:microsoft.com/office/officeart/2005/8/layout/cycle2"/>
    <dgm:cxn modelId="{1EED3ADF-5C41-440C-B9F1-52FD391C008E}" type="presParOf" srcId="{C94DE429-816F-4A49-823F-1A72E42A0AF6}" destId="{40658FC7-86CC-4E55-9BA4-69ABD11CEE0C}" srcOrd="7" destOrd="0" presId="urn:microsoft.com/office/officeart/2005/8/layout/cycle2"/>
    <dgm:cxn modelId="{8441966D-D949-4BA2-99C4-026754211FD4}" type="presParOf" srcId="{40658FC7-86CC-4E55-9BA4-69ABD11CEE0C}" destId="{0B3A5A90-DDE9-45D1-ACC0-98A043026C6D}" srcOrd="0" destOrd="0" presId="urn:microsoft.com/office/officeart/2005/8/layout/cycle2"/>
    <dgm:cxn modelId="{5B718B40-CFFD-4B64-BE00-FE0BA8BF225A}" type="presParOf" srcId="{C94DE429-816F-4A49-823F-1A72E42A0AF6}" destId="{DA7B7128-FC5D-42CA-977D-0E50EB06A36E}" srcOrd="8" destOrd="0" presId="urn:microsoft.com/office/officeart/2005/8/layout/cycle2"/>
    <dgm:cxn modelId="{83CF5511-D8A5-43B7-B846-B4219063BFF4}" type="presParOf" srcId="{C94DE429-816F-4A49-823F-1A72E42A0AF6}" destId="{EFFCC9BE-1324-447A-9647-150030C1E86B}" srcOrd="9" destOrd="0" presId="urn:microsoft.com/office/officeart/2005/8/layout/cycle2"/>
    <dgm:cxn modelId="{E18E8D24-714F-431E-85D4-D5A996401384}" type="presParOf" srcId="{EFFCC9BE-1324-447A-9647-150030C1E86B}" destId="{D1BF0261-7A5B-45A2-B913-8C734B628CE7}" srcOrd="0" destOrd="0" presId="urn:microsoft.com/office/officeart/2005/8/layout/cycle2"/>
    <dgm:cxn modelId="{E38B21D5-1574-45D9-90A7-07C8B678D63A}" type="presParOf" srcId="{C94DE429-816F-4A49-823F-1A72E42A0AF6}" destId="{FD2F21D8-CF55-4440-9CEE-D7625EADB809}" srcOrd="10" destOrd="0" presId="urn:microsoft.com/office/officeart/2005/8/layout/cycle2"/>
    <dgm:cxn modelId="{5FE053C5-DBD5-4324-AC64-963D520CB8F5}" type="presParOf" srcId="{C94DE429-816F-4A49-823F-1A72E42A0AF6}" destId="{C400E476-7E81-4FF3-906E-BF75A52CE453}" srcOrd="11" destOrd="0" presId="urn:microsoft.com/office/officeart/2005/8/layout/cycle2"/>
    <dgm:cxn modelId="{535AAD17-644E-4082-93C6-37FDD45F59DB}" type="presParOf" srcId="{C400E476-7E81-4FF3-906E-BF75A52CE453}" destId="{5BF599C2-2CDE-4E50-9525-3ED7978BFB73}" srcOrd="0" destOrd="0" presId="urn:microsoft.com/office/officeart/2005/8/layout/cycle2"/>
    <dgm:cxn modelId="{C5D03946-097D-43D9-BF31-3DA0E1DF42E3}" type="presParOf" srcId="{C94DE429-816F-4A49-823F-1A72E42A0AF6}" destId="{E2BC49D9-4C2F-4BBF-A5EE-9792835CC123}" srcOrd="12" destOrd="0" presId="urn:microsoft.com/office/officeart/2005/8/layout/cycle2"/>
    <dgm:cxn modelId="{52EF2A85-BACE-4C6E-85EB-2D12E1C7FBC1}" type="presParOf" srcId="{C94DE429-816F-4A49-823F-1A72E42A0AF6}" destId="{26395FB7-E043-4EAA-A767-2EE216FA3EAE}" srcOrd="13" destOrd="0" presId="urn:microsoft.com/office/officeart/2005/8/layout/cycle2"/>
    <dgm:cxn modelId="{6D9CCF4E-E6AD-4118-87B5-D64F207B99C6}" type="presParOf" srcId="{26395FB7-E043-4EAA-A767-2EE216FA3EAE}" destId="{1804150B-61EB-45AC-BA2B-E824F709BC46}" srcOrd="0" destOrd="0" presId="urn:microsoft.com/office/officeart/2005/8/layout/cycle2"/>
    <dgm:cxn modelId="{5612961C-7340-4357-90A0-1082FAE6F9CF}" type="presParOf" srcId="{C94DE429-816F-4A49-823F-1A72E42A0AF6}" destId="{50346F3A-982C-4569-8230-6ECCCE6A0B8C}" srcOrd="14" destOrd="0" presId="urn:microsoft.com/office/officeart/2005/8/layout/cycle2"/>
    <dgm:cxn modelId="{7F1CDAEC-B229-47E6-918B-D34E8B201B88}" type="presParOf" srcId="{C94DE429-816F-4A49-823F-1A72E42A0AF6}" destId="{86965F24-46CC-4F54-B1D4-2AB0038C592A}" srcOrd="15" destOrd="0" presId="urn:microsoft.com/office/officeart/2005/8/layout/cycle2"/>
    <dgm:cxn modelId="{2B2328E8-E4A2-4FBB-A297-78B827A495CA}" type="presParOf" srcId="{86965F24-46CC-4F54-B1D4-2AB0038C592A}" destId="{AF4B9C25-4094-4661-BDC4-F9BE9E9819EC}" srcOrd="0" destOrd="0" presId="urn:microsoft.com/office/officeart/2005/8/layout/cycle2"/>
    <dgm:cxn modelId="{CD8EABCE-C9BE-408F-A3FA-1E57D8BB6E66}" type="presParOf" srcId="{C94DE429-816F-4A49-823F-1A72E42A0AF6}" destId="{87CF8889-6DD1-4CBC-A1BA-761DEA2730E6}" srcOrd="16" destOrd="0" presId="urn:microsoft.com/office/officeart/2005/8/layout/cycle2"/>
    <dgm:cxn modelId="{FCB0FA2A-EF24-46BF-9283-CA45F29F06B0}" type="presParOf" srcId="{C94DE429-816F-4A49-823F-1A72E42A0AF6}" destId="{45521C51-784F-45EB-98F8-D68B23DC7A45}" srcOrd="17" destOrd="0" presId="urn:microsoft.com/office/officeart/2005/8/layout/cycle2"/>
    <dgm:cxn modelId="{9C7B6268-AA60-48E7-80E2-76B16AA4A7DB}" type="presParOf" srcId="{45521C51-784F-45EB-98F8-D68B23DC7A45}" destId="{7E20DD63-4DD9-4FEB-AF21-D4111654371C}" srcOrd="0" destOrd="0" presId="urn:microsoft.com/office/officeart/2005/8/layout/cycle2"/>
    <dgm:cxn modelId="{BA243222-8312-4705-8A65-C9837D75BFEF}" type="presParOf" srcId="{C94DE429-816F-4A49-823F-1A72E42A0AF6}" destId="{F7BB1356-036D-45A8-B1DE-4354427DE68E}" srcOrd="18" destOrd="0" presId="urn:microsoft.com/office/officeart/2005/8/layout/cycle2"/>
    <dgm:cxn modelId="{34133C63-756F-436E-9BFE-1EF2C466E68C}" type="presParOf" srcId="{C94DE429-816F-4A49-823F-1A72E42A0AF6}" destId="{B14FB5CE-A2A0-49A2-80BA-152D59679D2D}" srcOrd="19" destOrd="0" presId="urn:microsoft.com/office/officeart/2005/8/layout/cycle2"/>
    <dgm:cxn modelId="{E7A99EFB-2673-4D37-A9EA-F22404F5A7DE}" type="presParOf" srcId="{B14FB5CE-A2A0-49A2-80BA-152D59679D2D}" destId="{0C6DCCC6-14DB-48BE-9CAA-4854943CF119}" srcOrd="0" destOrd="0" presId="urn:microsoft.com/office/officeart/2005/8/layout/cycle2"/>
    <dgm:cxn modelId="{C0076641-E65F-4F34-862B-F4D3BCED560B}" type="presParOf" srcId="{C94DE429-816F-4A49-823F-1A72E42A0AF6}" destId="{DC3D9C08-2E44-4883-B1F6-AFC4A4DD6EBA}" srcOrd="20" destOrd="0" presId="urn:microsoft.com/office/officeart/2005/8/layout/cycle2"/>
    <dgm:cxn modelId="{4D1860DC-14D5-48AC-9E70-A56F82D7CFC0}" type="presParOf" srcId="{C94DE429-816F-4A49-823F-1A72E42A0AF6}" destId="{41542CF4-1149-4505-A258-5DB9EBD07A5B}" srcOrd="21" destOrd="0" presId="urn:microsoft.com/office/officeart/2005/8/layout/cycle2"/>
    <dgm:cxn modelId="{B12C503C-F3E0-483B-BDCC-FDDF0AB01F28}" type="presParOf" srcId="{41542CF4-1149-4505-A258-5DB9EBD07A5B}" destId="{A6BFEB2E-6F73-4447-A32A-45895CF7D963}" srcOrd="0" destOrd="0" presId="urn:microsoft.com/office/officeart/2005/8/layout/cycle2"/>
    <dgm:cxn modelId="{C8E2EB96-6AF4-4797-BB83-C08770210E87}" type="presParOf" srcId="{C94DE429-816F-4A49-823F-1A72E42A0AF6}" destId="{AA34C70B-865A-46FA-9D7B-D773B3B31DBF}" srcOrd="22" destOrd="0" presId="urn:microsoft.com/office/officeart/2005/8/layout/cycle2"/>
    <dgm:cxn modelId="{3C298F13-CB35-4D7F-B224-3B1BAFA9D20C}" type="presParOf" srcId="{C94DE429-816F-4A49-823F-1A72E42A0AF6}" destId="{007EDAE8-8E86-475E-963A-D9B7B26926CE}" srcOrd="23" destOrd="0" presId="urn:microsoft.com/office/officeart/2005/8/layout/cycle2"/>
    <dgm:cxn modelId="{1685B5B9-24D4-4B52-A1AF-2325A22CD56B}" type="presParOf" srcId="{007EDAE8-8E86-475E-963A-D9B7B26926CE}" destId="{3824AD76-595F-4304-8F5B-2143A944B834}" srcOrd="0" destOrd="0" presId="urn:microsoft.com/office/officeart/2005/8/layout/cycle2"/>
    <dgm:cxn modelId="{6AA93250-4F73-48CA-87BC-C41EE22E5B56}" type="presParOf" srcId="{C94DE429-816F-4A49-823F-1A72E42A0AF6}" destId="{4BD8E72A-E3BA-4045-AAFF-565A6A00F8D8}" srcOrd="24" destOrd="0" presId="urn:microsoft.com/office/officeart/2005/8/layout/cycle2"/>
    <dgm:cxn modelId="{CD6F0F3B-A723-4D91-B222-98C335969459}" type="presParOf" srcId="{C94DE429-816F-4A49-823F-1A72E42A0AF6}" destId="{6F17E4FC-6CA5-40B7-8797-AD9078B7C56C}" srcOrd="25" destOrd="0" presId="urn:microsoft.com/office/officeart/2005/8/layout/cycle2"/>
    <dgm:cxn modelId="{89A6E75B-2BB5-4121-B576-629422DD53DD}" type="presParOf" srcId="{6F17E4FC-6CA5-40B7-8797-AD9078B7C56C}" destId="{329D40D8-B2B7-4748-B9A5-4AE8DB62AD84}" srcOrd="0" destOrd="0" presId="urn:microsoft.com/office/officeart/2005/8/layout/cycle2"/>
    <dgm:cxn modelId="{8F9A7097-4D62-4DCB-B49B-7FE66568B066}" type="presParOf" srcId="{C94DE429-816F-4A49-823F-1A72E42A0AF6}" destId="{4CA9C45B-0A36-48BC-8447-3230DB022A99}" srcOrd="26" destOrd="0" presId="urn:microsoft.com/office/officeart/2005/8/layout/cycle2"/>
    <dgm:cxn modelId="{B707D2EB-C300-47B6-8FD1-F18776D75F04}" type="presParOf" srcId="{C94DE429-816F-4A49-823F-1A72E42A0AF6}" destId="{C58A609F-647B-4CF9-9A00-1636FE0EC5AB}" srcOrd="27" destOrd="0" presId="urn:microsoft.com/office/officeart/2005/8/layout/cycle2"/>
    <dgm:cxn modelId="{87704811-F415-4832-80B6-6E82CD58AD05}" type="presParOf" srcId="{C58A609F-647B-4CF9-9A00-1636FE0EC5AB}" destId="{99D369BD-05D0-4D7B-80CA-BD5DD5F635E9}" srcOrd="0" destOrd="0" presId="urn:microsoft.com/office/officeart/2005/8/layout/cycle2"/>
    <dgm:cxn modelId="{A02597B0-6051-49C3-99A2-AE130016B671}" type="presParOf" srcId="{C94DE429-816F-4A49-823F-1A72E42A0AF6}" destId="{EF7AB82A-47CA-4412-A25C-F2D6900BC8EA}" srcOrd="28" destOrd="0" presId="urn:microsoft.com/office/officeart/2005/8/layout/cycle2"/>
    <dgm:cxn modelId="{42CD37BD-D8E3-42C4-95A9-7E215EA5885A}" type="presParOf" srcId="{C94DE429-816F-4A49-823F-1A72E42A0AF6}" destId="{E1DCBBC7-16C4-443D-9865-A95491623510}" srcOrd="29" destOrd="0" presId="urn:microsoft.com/office/officeart/2005/8/layout/cycle2"/>
    <dgm:cxn modelId="{9AEECD66-EB6E-4270-B049-A93FEA77A370}" type="presParOf" srcId="{E1DCBBC7-16C4-443D-9865-A95491623510}" destId="{89652387-8F6D-4E0F-89A0-4D56FF216A9B}" srcOrd="0" destOrd="0" presId="urn:microsoft.com/office/officeart/2005/8/layout/cycle2"/>
    <dgm:cxn modelId="{A8A77232-D5F1-4CEE-ADB3-A5678EE08983}" type="presParOf" srcId="{C94DE429-816F-4A49-823F-1A72E42A0AF6}" destId="{35FBF27D-BB83-4CCA-910E-3E82C1106755}" srcOrd="30" destOrd="0" presId="urn:microsoft.com/office/officeart/2005/8/layout/cycle2"/>
    <dgm:cxn modelId="{A7FF42E0-C1BF-4AAB-8D57-EE1341004D3E}" type="presParOf" srcId="{C94DE429-816F-4A49-823F-1A72E42A0AF6}" destId="{AA3EA9D2-E886-438A-9115-7C86EF0B7823}" srcOrd="31" destOrd="0" presId="urn:microsoft.com/office/officeart/2005/8/layout/cycle2"/>
    <dgm:cxn modelId="{A68EA617-150A-4A04-9F3A-89000EF70902}" type="presParOf" srcId="{AA3EA9D2-E886-438A-9115-7C86EF0B7823}" destId="{24FD9CB0-38C5-4718-B103-A5FAAA7DB839}" srcOrd="0" destOrd="0" presId="urn:microsoft.com/office/officeart/2005/8/layout/cycle2"/>
    <dgm:cxn modelId="{4F6134DE-0B9B-477D-AD28-26174AFC833C}" type="presParOf" srcId="{C94DE429-816F-4A49-823F-1A72E42A0AF6}" destId="{2B20FF6B-58B2-471F-A40D-BB1333FDE66D}" srcOrd="32" destOrd="0" presId="urn:microsoft.com/office/officeart/2005/8/layout/cycle2"/>
    <dgm:cxn modelId="{9AE8F513-016A-4008-BE24-EFD992CC5B31}" type="presParOf" srcId="{C94DE429-816F-4A49-823F-1A72E42A0AF6}" destId="{35ABCED9-D36B-4BE0-8E0D-9DAE48984B67}" srcOrd="33" destOrd="0" presId="urn:microsoft.com/office/officeart/2005/8/layout/cycle2"/>
    <dgm:cxn modelId="{A534B086-88FA-4C49-8694-6DDE42185375}" type="presParOf" srcId="{35ABCED9-D36B-4BE0-8E0D-9DAE48984B67}" destId="{78074DA2-C871-4932-A2F0-AB4364FF110B}" srcOrd="0" destOrd="0" presId="urn:microsoft.com/office/officeart/2005/8/layout/cycle2"/>
    <dgm:cxn modelId="{794DF856-DDBC-4655-B406-EEA2988B7019}" type="presParOf" srcId="{C94DE429-816F-4A49-823F-1A72E42A0AF6}" destId="{6425153F-02A0-4694-A98B-2B52B1EE1DE2}" srcOrd="34" destOrd="0" presId="urn:microsoft.com/office/officeart/2005/8/layout/cycle2"/>
    <dgm:cxn modelId="{D4A7D0F7-3B01-4305-BA0C-FA913D7BEE22}" type="presParOf" srcId="{C94DE429-816F-4A49-823F-1A72E42A0AF6}" destId="{CED20AB6-079C-43AF-AB75-F3174E617A64}" srcOrd="35" destOrd="0" presId="urn:microsoft.com/office/officeart/2005/8/layout/cycle2"/>
    <dgm:cxn modelId="{6DFC8D72-539C-4FD5-ABD0-0CB6EACE9916}" type="presParOf" srcId="{CED20AB6-079C-43AF-AB75-F3174E617A64}" destId="{ED74C7F6-A94F-40C3-9D8F-B1477CCF173F}" srcOrd="0" destOrd="0" presId="urn:microsoft.com/office/officeart/2005/8/layout/cycle2"/>
    <dgm:cxn modelId="{434F4BFC-E3E9-45E0-8413-357FBB820F4F}" type="presParOf" srcId="{C94DE429-816F-4A49-823F-1A72E42A0AF6}" destId="{7F2C76FC-5933-46A3-91FA-EE26A581DC73}" srcOrd="36" destOrd="0" presId="urn:microsoft.com/office/officeart/2005/8/layout/cycle2"/>
    <dgm:cxn modelId="{ECA2E5E3-0BA9-4C05-A5F4-4E19CF66DC9E}" type="presParOf" srcId="{C94DE429-816F-4A49-823F-1A72E42A0AF6}" destId="{5B4A250D-FE78-4D57-85D4-DE97FAB5D7EB}" srcOrd="37" destOrd="0" presId="urn:microsoft.com/office/officeart/2005/8/layout/cycle2"/>
    <dgm:cxn modelId="{85ED5B3F-2BD7-475E-AFC5-237AD46709C2}" type="presParOf" srcId="{5B4A250D-FE78-4D57-85D4-DE97FAB5D7EB}" destId="{C9A6F056-1F5E-435B-8EDC-5E212153EA7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1280D-48BE-49E0-8376-B0669CFDD864}">
      <dsp:nvSpPr>
        <dsp:cNvPr id="0" name=""/>
        <dsp:cNvSpPr/>
      </dsp:nvSpPr>
      <dsp:spPr>
        <a:xfrm>
          <a:off x="4889751" y="-12552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Group Agreement</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Community Cohesion</a:t>
          </a:r>
        </a:p>
      </dsp:txBody>
      <dsp:txXfrm>
        <a:off x="5019868" y="5372"/>
        <a:ext cx="628263" cy="632045"/>
      </dsp:txXfrm>
    </dsp:sp>
    <dsp:sp modelId="{B8911D85-E504-408B-A517-8D0B6438D675}">
      <dsp:nvSpPr>
        <dsp:cNvPr id="0" name=""/>
        <dsp:cNvSpPr/>
      </dsp:nvSpPr>
      <dsp:spPr>
        <a:xfrm rot="568421">
          <a:off x="5787730" y="292195"/>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5787809" y="334493"/>
        <a:ext cx="26897" cy="129743"/>
      </dsp:txXfrm>
    </dsp:sp>
    <dsp:sp modelId="{B07E529D-D9E8-48E5-892B-4D58714015A4}">
      <dsp:nvSpPr>
        <dsp:cNvPr id="0" name=""/>
        <dsp:cNvSpPr/>
      </dsp:nvSpPr>
      <dsp:spPr>
        <a:xfrm>
          <a:off x="5837782" y="3266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2</a:t>
          </a:r>
        </a:p>
        <a:p>
          <a:pPr marL="0" lvl="0" indent="0" algn="ctr" defTabSz="311150">
            <a:lnSpc>
              <a:spcPct val="90000"/>
            </a:lnSpc>
            <a:spcBef>
              <a:spcPct val="0"/>
            </a:spcBef>
            <a:spcAft>
              <a:spcPct val="35000"/>
            </a:spcAft>
            <a:buNone/>
          </a:pPr>
          <a:r>
            <a:rPr lang="en-US" sz="600" b="1" kern="1200" dirty="0">
              <a:latin typeface="Century Gothic" panose="020B0502020202020204" pitchFamily="34" charset="0"/>
            </a:rPr>
            <a:t>Social Media &amp; self esteem</a:t>
          </a:r>
        </a:p>
        <a:p>
          <a:pPr marL="0" lvl="0" indent="0" algn="ctr" defTabSz="311150">
            <a:lnSpc>
              <a:spcPct val="90000"/>
            </a:lnSpc>
            <a:spcBef>
              <a:spcPct val="0"/>
            </a:spcBef>
            <a:spcAft>
              <a:spcPct val="35000"/>
            </a:spcAft>
            <a:buNone/>
          </a:pPr>
          <a:r>
            <a:rPr lang="en-US" sz="600" b="1" kern="1200" dirty="0">
              <a:latin typeface="Century Gothic" panose="020B0502020202020204" pitchFamily="34" charset="0"/>
            </a:rPr>
            <a:t>(Integrity, HSB)</a:t>
          </a:r>
          <a:endParaRPr lang="en-US" sz="700" kern="1200" dirty="0">
            <a:latin typeface="Century Gothic" panose="020B0502020202020204" pitchFamily="34" charset="0"/>
          </a:endParaRPr>
        </a:p>
      </dsp:txBody>
      <dsp:txXfrm>
        <a:off x="5967899" y="163570"/>
        <a:ext cx="628263" cy="632045"/>
      </dsp:txXfrm>
    </dsp:sp>
    <dsp:sp modelId="{8D89B8A1-9B32-4EF8-9377-27F6F382A84F}">
      <dsp:nvSpPr>
        <dsp:cNvPr id="0" name=""/>
        <dsp:cNvSpPr/>
      </dsp:nvSpPr>
      <dsp:spPr>
        <a:xfrm rot="1705263">
          <a:off x="6684806" y="59969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6685491" y="640234"/>
        <a:ext cx="26503" cy="129743"/>
      </dsp:txXfrm>
    </dsp:sp>
    <dsp:sp modelId="{3DDC1913-EF99-487B-BD79-124510B0CBE9}">
      <dsp:nvSpPr>
        <dsp:cNvPr id="0" name=""/>
        <dsp:cNvSpPr/>
      </dsp:nvSpPr>
      <dsp:spPr>
        <a:xfrm>
          <a:off x="6683080" y="490121"/>
          <a:ext cx="888497" cy="893847"/>
        </a:xfrm>
        <a:prstGeom prst="ellipse">
          <a:avLst/>
        </a:prstGeom>
        <a:solidFill>
          <a:srgbClr val="0070C0"/>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Lesson 3 </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WATER SCHOOL &amp; WATER SAFETY</a:t>
          </a:r>
          <a:endParaRPr lang="en-US" sz="700" kern="1200" dirty="0">
            <a:latin typeface="Century Gothic" panose="020B0502020202020204" pitchFamily="34" charset="0"/>
          </a:endParaRPr>
        </a:p>
      </dsp:txBody>
      <dsp:txXfrm>
        <a:off x="6813197" y="621022"/>
        <a:ext cx="628263" cy="632045"/>
      </dsp:txXfrm>
    </dsp:sp>
    <dsp:sp modelId="{DE0AAFE9-4FEB-4FF9-AF82-5ABF7472E31D}">
      <dsp:nvSpPr>
        <dsp:cNvPr id="0" name=""/>
        <dsp:cNvSpPr/>
      </dsp:nvSpPr>
      <dsp:spPr>
        <a:xfrm rot="2842105">
          <a:off x="7433616" y="118172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7435406" y="1220890"/>
        <a:ext cx="25880" cy="129743"/>
      </dsp:txXfrm>
    </dsp:sp>
    <dsp:sp modelId="{195F5505-4AA9-473C-BEA7-F338442B924F}">
      <dsp:nvSpPr>
        <dsp:cNvPr id="0" name=""/>
        <dsp:cNvSpPr/>
      </dsp:nvSpPr>
      <dsp:spPr>
        <a:xfrm>
          <a:off x="7334043" y="1197255"/>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4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Managing Social Anxiety</a:t>
          </a:r>
          <a:endParaRPr lang="en-US" sz="700" kern="1200" dirty="0">
            <a:latin typeface="Century Gothic" panose="020B0502020202020204" pitchFamily="34" charset="0"/>
          </a:endParaRPr>
        </a:p>
      </dsp:txBody>
      <dsp:txXfrm>
        <a:off x="7464160" y="1328156"/>
        <a:ext cx="628263" cy="632045"/>
      </dsp:txXfrm>
    </dsp:sp>
    <dsp:sp modelId="{40658FC7-86CC-4E55-9BA4-69ABD11CEE0C}">
      <dsp:nvSpPr>
        <dsp:cNvPr id="0" name=""/>
        <dsp:cNvSpPr/>
      </dsp:nvSpPr>
      <dsp:spPr>
        <a:xfrm rot="3978947">
          <a:off x="7952861" y="1975217"/>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7956103" y="2013501"/>
        <a:ext cx="25288" cy="129743"/>
      </dsp:txXfrm>
    </dsp:sp>
    <dsp:sp modelId="{DA7B7128-FC5D-42CA-977D-0E50EB06A36E}">
      <dsp:nvSpPr>
        <dsp:cNvPr id="0" name=""/>
        <dsp:cNvSpPr/>
      </dsp:nvSpPr>
      <dsp:spPr>
        <a:xfrm>
          <a:off x="7720129" y="2077442"/>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5</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Radicalization, Extremism &amp; Hate crime. (Integrity)</a:t>
          </a:r>
        </a:p>
      </dsp:txBody>
      <dsp:txXfrm>
        <a:off x="7850246" y="2208343"/>
        <a:ext cx="628263" cy="632045"/>
      </dsp:txXfrm>
    </dsp:sp>
    <dsp:sp modelId="{EFFCC9BE-1324-447A-9647-150030C1E86B}">
      <dsp:nvSpPr>
        <dsp:cNvPr id="0" name=""/>
        <dsp:cNvSpPr/>
      </dsp:nvSpPr>
      <dsp:spPr>
        <a:xfrm rot="5115789">
          <a:off x="8186137" y="2894169"/>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8191047" y="2932082"/>
        <a:ext cx="24979" cy="129743"/>
      </dsp:txXfrm>
    </dsp:sp>
    <dsp:sp modelId="{FD2F21D8-CF55-4440-9CEE-D7625EADB809}">
      <dsp:nvSpPr>
        <dsp:cNvPr id="0" name=""/>
        <dsp:cNvSpPr/>
      </dsp:nvSpPr>
      <dsp:spPr>
        <a:xfrm>
          <a:off x="7799499"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6</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Mental Health</a:t>
          </a:r>
        </a:p>
      </dsp:txBody>
      <dsp:txXfrm>
        <a:off x="7929616" y="3166200"/>
        <a:ext cx="628263" cy="632045"/>
      </dsp:txXfrm>
    </dsp:sp>
    <dsp:sp modelId="{C400E476-7E81-4FF3-906E-BF75A52CE453}">
      <dsp:nvSpPr>
        <dsp:cNvPr id="0" name=""/>
        <dsp:cNvSpPr/>
      </dsp:nvSpPr>
      <dsp:spPr>
        <a:xfrm rot="6252632">
          <a:off x="8108105" y="3838986"/>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8114800" y="3877022"/>
        <a:ext cx="25086" cy="129743"/>
      </dsp:txXfrm>
    </dsp:sp>
    <dsp:sp modelId="{E2BC49D9-4C2F-4BBF-A5EE-9792835CC123}">
      <dsp:nvSpPr>
        <dsp:cNvPr id="0" name=""/>
        <dsp:cNvSpPr/>
      </dsp:nvSpPr>
      <dsp:spPr>
        <a:xfrm>
          <a:off x="7563553" y="3967029"/>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7</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Overdrafts and Bank Accounts</a:t>
          </a:r>
        </a:p>
      </dsp:txBody>
      <dsp:txXfrm>
        <a:off x="7693670" y="4097930"/>
        <a:ext cx="628263" cy="632045"/>
      </dsp:txXfrm>
    </dsp:sp>
    <dsp:sp modelId="{26395FB7-E043-4EAA-A767-2EE216FA3EAE}">
      <dsp:nvSpPr>
        <dsp:cNvPr id="0" name=""/>
        <dsp:cNvSpPr/>
      </dsp:nvSpPr>
      <dsp:spPr>
        <a:xfrm rot="7389474">
          <a:off x="7727261" y="4707286"/>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7735734" y="4745947"/>
        <a:ext cx="25563" cy="129743"/>
      </dsp:txXfrm>
    </dsp:sp>
    <dsp:sp modelId="{50346F3A-982C-4569-8230-6ECCCE6A0B8C}">
      <dsp:nvSpPr>
        <dsp:cNvPr id="0" name=""/>
        <dsp:cNvSpPr/>
      </dsp:nvSpPr>
      <dsp:spPr>
        <a:xfrm>
          <a:off x="7037859" y="4771664"/>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8</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Gambling &amp; Debt</a:t>
          </a:r>
        </a:p>
      </dsp:txBody>
      <dsp:txXfrm>
        <a:off x="7167976" y="4902565"/>
        <a:ext cx="628263" cy="632045"/>
      </dsp:txXfrm>
    </dsp:sp>
    <dsp:sp modelId="{86965F24-46CC-4F54-B1D4-2AB0038C592A}">
      <dsp:nvSpPr>
        <dsp:cNvPr id="0" name=""/>
        <dsp:cNvSpPr/>
      </dsp:nvSpPr>
      <dsp:spPr>
        <a:xfrm rot="8526316">
          <a:off x="7084988" y="5404990"/>
          <a:ext cx="3743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7095035" y="5444788"/>
        <a:ext cx="26205" cy="129743"/>
      </dsp:txXfrm>
    </dsp:sp>
    <dsp:sp modelId="{87CF8889-6DD1-4CBC-A1BA-761DEA2730E6}">
      <dsp:nvSpPr>
        <dsp:cNvPr id="0" name=""/>
        <dsp:cNvSpPr/>
      </dsp:nvSpPr>
      <dsp:spPr>
        <a:xfrm>
          <a:off x="6279384" y="5362009"/>
          <a:ext cx="888497" cy="893847"/>
        </a:xfrm>
        <a:prstGeom prst="ellipse">
          <a:avLst/>
        </a:prstGeom>
        <a:solidFill>
          <a:srgbClr val="FF33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9</a:t>
          </a:r>
        </a:p>
        <a:p>
          <a:pPr marL="0" lvl="0" indent="0" algn="ctr" defTabSz="311150">
            <a:lnSpc>
              <a:spcPct val="90000"/>
            </a:lnSpc>
            <a:spcBef>
              <a:spcPct val="0"/>
            </a:spcBef>
            <a:spcAft>
              <a:spcPct val="35000"/>
            </a:spcAft>
            <a:buNone/>
          </a:pPr>
          <a:r>
            <a:rPr lang="en-US" sz="600" b="1" kern="1200" dirty="0">
              <a:latin typeface="Century Gothic" panose="020B0502020202020204" pitchFamily="34" charset="0"/>
            </a:rPr>
            <a:t>Sexual Myths &amp; The Media</a:t>
          </a:r>
        </a:p>
        <a:p>
          <a:pPr marL="0" lvl="0" indent="0" algn="ctr" defTabSz="311150">
            <a:lnSpc>
              <a:spcPct val="90000"/>
            </a:lnSpc>
            <a:spcBef>
              <a:spcPct val="0"/>
            </a:spcBef>
            <a:spcAft>
              <a:spcPct val="35000"/>
            </a:spcAft>
            <a:buNone/>
          </a:pPr>
          <a:r>
            <a:rPr lang="en-US" sz="600" b="1" kern="1200" dirty="0">
              <a:latin typeface="Century Gothic" panose="020B0502020202020204" pitchFamily="34" charset="0"/>
            </a:rPr>
            <a:t>HSB</a:t>
          </a:r>
          <a:endParaRPr lang="en-US" sz="600" kern="1200" dirty="0">
            <a:latin typeface="Century Gothic" panose="020B0502020202020204" pitchFamily="34" charset="0"/>
          </a:endParaRPr>
        </a:p>
      </dsp:txBody>
      <dsp:txXfrm>
        <a:off x="6409501" y="5492910"/>
        <a:ext cx="628263" cy="632045"/>
      </dsp:txXfrm>
    </dsp:sp>
    <dsp:sp modelId="{45521C51-784F-45EB-98F8-D68B23DC7A45}">
      <dsp:nvSpPr>
        <dsp:cNvPr id="0" name=""/>
        <dsp:cNvSpPr/>
      </dsp:nvSpPr>
      <dsp:spPr>
        <a:xfrm rot="9663158">
          <a:off x="6251022" y="5856503"/>
          <a:ext cx="3820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6262173" y="5897889"/>
        <a:ext cx="26743" cy="129743"/>
      </dsp:txXfrm>
    </dsp:sp>
    <dsp:sp modelId="{F7BB1356-036D-45A8-B1DE-4354427DE68E}">
      <dsp:nvSpPr>
        <dsp:cNvPr id="0" name=""/>
        <dsp:cNvSpPr/>
      </dsp:nvSpPr>
      <dsp:spPr>
        <a:xfrm>
          <a:off x="5370321" y="5674090"/>
          <a:ext cx="888497" cy="893847"/>
        </a:xfrm>
        <a:prstGeom prst="ellipse">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10</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Careers</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The Next Step</a:t>
          </a:r>
          <a:endParaRPr lang="en-US" sz="700" kern="1200" dirty="0">
            <a:latin typeface="Century Gothic" panose="020B0502020202020204" pitchFamily="34" charset="0"/>
          </a:endParaRPr>
        </a:p>
      </dsp:txBody>
      <dsp:txXfrm>
        <a:off x="5500438" y="5804991"/>
        <a:ext cx="628263" cy="632045"/>
      </dsp:txXfrm>
    </dsp:sp>
    <dsp:sp modelId="{B14FB5CE-A2A0-49A2-80BA-152D59679D2D}">
      <dsp:nvSpPr>
        <dsp:cNvPr id="0" name=""/>
        <dsp:cNvSpPr/>
      </dsp:nvSpPr>
      <dsp:spPr>
        <a:xfrm rot="10800000">
          <a:off x="5315839" y="6012895"/>
          <a:ext cx="38500"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5327389" y="6056142"/>
        <a:ext cx="26950" cy="129743"/>
      </dsp:txXfrm>
    </dsp:sp>
    <dsp:sp modelId="{DC3D9C08-2E44-4883-B1F6-AFC4A4DD6EBA}">
      <dsp:nvSpPr>
        <dsp:cNvPr id="0" name=""/>
        <dsp:cNvSpPr/>
      </dsp:nvSpPr>
      <dsp:spPr>
        <a:xfrm>
          <a:off x="4409180" y="5674090"/>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11</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Forced &amp; Arranged Marriages </a:t>
          </a:r>
          <a:endParaRPr lang="en-US" sz="700" kern="1200" dirty="0">
            <a:latin typeface="Century Gothic" panose="020B0502020202020204" pitchFamily="34" charset="0"/>
          </a:endParaRPr>
        </a:p>
      </dsp:txBody>
      <dsp:txXfrm>
        <a:off x="4539297" y="5804991"/>
        <a:ext cx="628263" cy="632045"/>
      </dsp:txXfrm>
    </dsp:sp>
    <dsp:sp modelId="{41542CF4-1149-4505-A258-5DB9EBD07A5B}">
      <dsp:nvSpPr>
        <dsp:cNvPr id="0" name=""/>
        <dsp:cNvSpPr/>
      </dsp:nvSpPr>
      <dsp:spPr>
        <a:xfrm rot="11936842">
          <a:off x="4380818" y="5857205"/>
          <a:ext cx="3820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4391969" y="5902313"/>
        <a:ext cx="26743" cy="129743"/>
      </dsp:txXfrm>
    </dsp:sp>
    <dsp:sp modelId="{AA34C70B-865A-46FA-9D7B-D773B3B31DBF}">
      <dsp:nvSpPr>
        <dsp:cNvPr id="0" name=""/>
        <dsp:cNvSpPr/>
      </dsp:nvSpPr>
      <dsp:spPr>
        <a:xfrm>
          <a:off x="3500117" y="536200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12</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Sexual Harassment &amp; Stalking</a:t>
          </a:r>
          <a:endParaRPr lang="en-US" sz="700" kern="1200" dirty="0">
            <a:latin typeface="Century Gothic" panose="020B0502020202020204" pitchFamily="34" charset="0"/>
          </a:endParaRPr>
        </a:p>
      </dsp:txBody>
      <dsp:txXfrm>
        <a:off x="3630234" y="5492910"/>
        <a:ext cx="628263" cy="632045"/>
      </dsp:txXfrm>
    </dsp:sp>
    <dsp:sp modelId="{007EDAE8-8E86-475E-963A-D9B7B26926CE}">
      <dsp:nvSpPr>
        <dsp:cNvPr id="0" name=""/>
        <dsp:cNvSpPr/>
      </dsp:nvSpPr>
      <dsp:spPr>
        <a:xfrm rot="13073684">
          <a:off x="3547246" y="5406292"/>
          <a:ext cx="3743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3557293" y="5452988"/>
        <a:ext cx="26205" cy="129743"/>
      </dsp:txXfrm>
    </dsp:sp>
    <dsp:sp modelId="{4BD8E72A-E3BA-4045-AAFF-565A6A00F8D8}">
      <dsp:nvSpPr>
        <dsp:cNvPr id="0" name=""/>
        <dsp:cNvSpPr/>
      </dsp:nvSpPr>
      <dsp:spPr>
        <a:xfrm>
          <a:off x="2741642" y="4771664"/>
          <a:ext cx="888497" cy="893847"/>
        </a:xfrm>
        <a:prstGeom prst="ellipse">
          <a:avLst/>
        </a:prstGeom>
        <a:solidFill>
          <a:srgbClr val="FF33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13</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STI </a:t>
          </a:r>
        </a:p>
      </dsp:txBody>
      <dsp:txXfrm>
        <a:off x="2871759" y="4902565"/>
        <a:ext cx="628263" cy="632045"/>
      </dsp:txXfrm>
    </dsp:sp>
    <dsp:sp modelId="{6F17E4FC-6CA5-40B7-8797-AD9078B7C56C}">
      <dsp:nvSpPr>
        <dsp:cNvPr id="0" name=""/>
        <dsp:cNvSpPr/>
      </dsp:nvSpPr>
      <dsp:spPr>
        <a:xfrm rot="14210526">
          <a:off x="2905350" y="4709017"/>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2913823" y="4756850"/>
        <a:ext cx="25563" cy="129743"/>
      </dsp:txXfrm>
    </dsp:sp>
    <dsp:sp modelId="{4CA9C45B-0A36-48BC-8447-3230DB022A99}">
      <dsp:nvSpPr>
        <dsp:cNvPr id="0" name=""/>
        <dsp:cNvSpPr/>
      </dsp:nvSpPr>
      <dsp:spPr>
        <a:xfrm>
          <a:off x="2215948" y="396702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14</a:t>
          </a:r>
        </a:p>
        <a:p>
          <a:pPr marL="0" lvl="0" indent="0" algn="ctr" defTabSz="311150">
            <a:lnSpc>
              <a:spcPct val="90000"/>
            </a:lnSpc>
            <a:spcBef>
              <a:spcPct val="0"/>
            </a:spcBef>
            <a:spcAft>
              <a:spcPct val="35000"/>
            </a:spcAft>
            <a:buNone/>
          </a:pPr>
          <a:r>
            <a:rPr lang="en-US" sz="700" b="1" kern="1200" dirty="0">
              <a:solidFill>
                <a:schemeClr val="bg1"/>
              </a:solidFill>
              <a:latin typeface="Century Gothic" panose="020B0502020202020204" pitchFamily="34" charset="0"/>
            </a:rPr>
            <a:t>Tattoos Piercings &amp; Plastic Surgery &amp; the Law</a:t>
          </a:r>
        </a:p>
      </dsp:txBody>
      <dsp:txXfrm>
        <a:off x="2346065" y="4097930"/>
        <a:ext cx="628263" cy="632045"/>
      </dsp:txXfrm>
    </dsp:sp>
    <dsp:sp modelId="{C58A609F-647B-4CF9-9A00-1636FE0EC5AB}">
      <dsp:nvSpPr>
        <dsp:cNvPr id="0" name=""/>
        <dsp:cNvSpPr/>
      </dsp:nvSpPr>
      <dsp:spPr>
        <a:xfrm rot="15347368">
          <a:off x="2524554" y="3840952"/>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rot="10800000">
        <a:off x="2531249" y="3889410"/>
        <a:ext cx="25086" cy="129743"/>
      </dsp:txXfrm>
    </dsp:sp>
    <dsp:sp modelId="{EF7AB82A-47CA-4412-A25C-F2D6900BC8EA}">
      <dsp:nvSpPr>
        <dsp:cNvPr id="0" name=""/>
        <dsp:cNvSpPr/>
      </dsp:nvSpPr>
      <dsp:spPr>
        <a:xfrm>
          <a:off x="1980002"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15</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Drugs, Gangs &amp; Vices</a:t>
          </a:r>
        </a:p>
      </dsp:txBody>
      <dsp:txXfrm>
        <a:off x="2110119" y="3166200"/>
        <a:ext cx="628263" cy="632045"/>
      </dsp:txXfrm>
    </dsp:sp>
    <dsp:sp modelId="{E1DCBBC7-16C4-443D-9865-A95491623510}">
      <dsp:nvSpPr>
        <dsp:cNvPr id="0" name=""/>
        <dsp:cNvSpPr/>
      </dsp:nvSpPr>
      <dsp:spPr>
        <a:xfrm rot="16484211">
          <a:off x="2446011" y="2896182"/>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2450921" y="2944763"/>
        <a:ext cx="24979" cy="129743"/>
      </dsp:txXfrm>
    </dsp:sp>
    <dsp:sp modelId="{35FBF27D-BB83-4CCA-910E-3E82C1106755}">
      <dsp:nvSpPr>
        <dsp:cNvPr id="0" name=""/>
        <dsp:cNvSpPr/>
      </dsp:nvSpPr>
      <dsp:spPr>
        <a:xfrm>
          <a:off x="2059373" y="2077442"/>
          <a:ext cx="888497" cy="893847"/>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16</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LGBTQ+ Prejudice &amp; Discrimination</a:t>
          </a:r>
        </a:p>
      </dsp:txBody>
      <dsp:txXfrm>
        <a:off x="2189490" y="2208343"/>
        <a:ext cx="628263" cy="632045"/>
      </dsp:txXfrm>
    </dsp:sp>
    <dsp:sp modelId="{AA3EA9D2-E886-438A-9115-7C86EF0B7823}">
      <dsp:nvSpPr>
        <dsp:cNvPr id="0" name=""/>
        <dsp:cNvSpPr/>
      </dsp:nvSpPr>
      <dsp:spPr>
        <a:xfrm rot="17621053">
          <a:off x="2678190" y="1977089"/>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2681432" y="2025299"/>
        <a:ext cx="25288" cy="129743"/>
      </dsp:txXfrm>
    </dsp:sp>
    <dsp:sp modelId="{2B20FF6B-58B2-471F-A40D-BB1333FDE66D}">
      <dsp:nvSpPr>
        <dsp:cNvPr id="0" name=""/>
        <dsp:cNvSpPr/>
      </dsp:nvSpPr>
      <dsp:spPr>
        <a:xfrm>
          <a:off x="2445458" y="1197255"/>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17</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Your Rights</a:t>
          </a:r>
        </a:p>
      </dsp:txBody>
      <dsp:txXfrm>
        <a:off x="2575575" y="1328156"/>
        <a:ext cx="628263" cy="632045"/>
      </dsp:txXfrm>
    </dsp:sp>
    <dsp:sp modelId="{35ABCED9-D36B-4BE0-8E0D-9DAE48984B67}">
      <dsp:nvSpPr>
        <dsp:cNvPr id="0" name=""/>
        <dsp:cNvSpPr/>
      </dsp:nvSpPr>
      <dsp:spPr>
        <a:xfrm rot="18757895">
          <a:off x="3195994" y="118326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3197784" y="1230590"/>
        <a:ext cx="25880" cy="129743"/>
      </dsp:txXfrm>
    </dsp:sp>
    <dsp:sp modelId="{6425153F-02A0-4694-A98B-2B52B1EE1DE2}">
      <dsp:nvSpPr>
        <dsp:cNvPr id="0" name=""/>
        <dsp:cNvSpPr/>
      </dsp:nvSpPr>
      <dsp:spPr>
        <a:xfrm>
          <a:off x="3096421" y="490121"/>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18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Suicide &amp; Self Harm</a:t>
          </a:r>
        </a:p>
      </dsp:txBody>
      <dsp:txXfrm>
        <a:off x="3226538" y="621022"/>
        <a:ext cx="628263" cy="632045"/>
      </dsp:txXfrm>
    </dsp:sp>
    <dsp:sp modelId="{CED20AB6-079C-43AF-AB75-F3174E617A64}">
      <dsp:nvSpPr>
        <dsp:cNvPr id="0" name=""/>
        <dsp:cNvSpPr/>
      </dsp:nvSpPr>
      <dsp:spPr>
        <a:xfrm rot="19894737">
          <a:off x="3943445" y="60071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latin typeface="Century Gothic" panose="020B0502020202020204" pitchFamily="34" charset="0"/>
          </a:endParaRPr>
        </a:p>
      </dsp:txBody>
      <dsp:txXfrm>
        <a:off x="3944130" y="646660"/>
        <a:ext cx="26503" cy="129743"/>
      </dsp:txXfrm>
    </dsp:sp>
    <dsp:sp modelId="{7F2C76FC-5933-46A3-91FA-EE26A581DC73}">
      <dsp:nvSpPr>
        <dsp:cNvPr id="0" name=""/>
        <dsp:cNvSpPr/>
      </dsp:nvSpPr>
      <dsp:spPr>
        <a:xfrm>
          <a:off x="3941719" y="32669"/>
          <a:ext cx="888497" cy="893847"/>
        </a:xfrm>
        <a:prstGeom prst="ellipse">
          <a:avLst/>
        </a:prstGeom>
        <a:solidFill>
          <a:srgbClr val="FF66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b="1" kern="1200" dirty="0">
              <a:solidFill>
                <a:schemeClr val="tx1"/>
              </a:solidFill>
              <a:latin typeface="Century Gothic" panose="020B0502020202020204" pitchFamily="34" charset="0"/>
            </a:rPr>
            <a:t>Lesson 19 </a:t>
          </a:r>
        </a:p>
        <a:p>
          <a:pPr marL="0" lvl="0" indent="0" algn="ctr" defTabSz="311150">
            <a:lnSpc>
              <a:spcPct val="90000"/>
            </a:lnSpc>
            <a:spcBef>
              <a:spcPct val="0"/>
            </a:spcBef>
            <a:spcAft>
              <a:spcPct val="35000"/>
            </a:spcAft>
            <a:buNone/>
          </a:pPr>
          <a:r>
            <a:rPr lang="en-US" sz="700" b="1" kern="1200" dirty="0">
              <a:latin typeface="Century Gothic" panose="020B0502020202020204" pitchFamily="34" charset="0"/>
            </a:rPr>
            <a:t>Careers</a:t>
          </a:r>
        </a:p>
      </dsp:txBody>
      <dsp:txXfrm>
        <a:off x="4071836" y="163570"/>
        <a:ext cx="628263" cy="632045"/>
      </dsp:txXfrm>
    </dsp:sp>
    <dsp:sp modelId="{5B4A250D-FE78-4D57-85D4-DE97FAB5D7EB}">
      <dsp:nvSpPr>
        <dsp:cNvPr id="0" name=""/>
        <dsp:cNvSpPr/>
      </dsp:nvSpPr>
      <dsp:spPr>
        <a:xfrm rot="21031579">
          <a:off x="4839699" y="292553"/>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839778" y="336749"/>
        <a:ext cx="26897" cy="12974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2"/>
            <a:ext cx="2946029" cy="49704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1648" y="2"/>
            <a:ext cx="2946029" cy="497046"/>
          </a:xfrm>
          <a:prstGeom prst="rect">
            <a:avLst/>
          </a:prstGeom>
        </p:spPr>
        <p:txBody>
          <a:bodyPr vert="horz" lIns="91440" tIns="45720" rIns="91440" bIns="45720" rtlCol="0"/>
          <a:lstStyle>
            <a:lvl1pPr algn="r">
              <a:defRPr sz="1200"/>
            </a:lvl1pPr>
          </a:lstStyle>
          <a:p>
            <a:fld id="{37849FCE-966B-40EB-BF1A-0D31FE8BCC3B}" type="datetimeFigureOut">
              <a:rPr lang="en-GB" smtClean="0"/>
              <a:t>26/08/2026</a:t>
            </a:fld>
            <a:endParaRPr lang="en-GB" dirty="0"/>
          </a:p>
        </p:txBody>
      </p:sp>
      <p:sp>
        <p:nvSpPr>
          <p:cNvPr id="4" name="Footer Placeholder 3"/>
          <p:cNvSpPr>
            <a:spLocks noGrp="1"/>
          </p:cNvSpPr>
          <p:nvPr>
            <p:ph type="ftr" sz="quarter" idx="2"/>
          </p:nvPr>
        </p:nvSpPr>
        <p:spPr>
          <a:xfrm>
            <a:off x="5" y="9432769"/>
            <a:ext cx="2946029" cy="497046"/>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1648" y="9432769"/>
            <a:ext cx="2946029" cy="497046"/>
          </a:xfrm>
          <a:prstGeom prst="rect">
            <a:avLst/>
          </a:prstGeom>
        </p:spPr>
        <p:txBody>
          <a:bodyPr vert="horz" lIns="91440" tIns="45720" rIns="91440" bIns="45720" rtlCol="0" anchor="b"/>
          <a:lstStyle>
            <a:lvl1pPr algn="r">
              <a:defRPr sz="1200"/>
            </a:lvl1pPr>
          </a:lstStyle>
          <a:p>
            <a:fld id="{1F4DC74F-94D7-47F8-BB53-C7A262C74420}" type="slidenum">
              <a:rPr lang="en-GB" smtClean="0"/>
              <a:t>‹#›</a:t>
            </a:fld>
            <a:endParaRPr lang="en-GB" dirty="0"/>
          </a:p>
        </p:txBody>
      </p:sp>
    </p:spTree>
    <p:extLst>
      <p:ext uri="{BB962C8B-B14F-4D97-AF65-F5344CB8AC3E}">
        <p14:creationId xmlns:p14="http://schemas.microsoft.com/office/powerpoint/2010/main" val="2556535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3"/>
            <a:ext cx="2946347" cy="498214"/>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1348" y="3"/>
            <a:ext cx="2946347" cy="498214"/>
          </a:xfrm>
          <a:prstGeom prst="rect">
            <a:avLst/>
          </a:prstGeom>
        </p:spPr>
        <p:txBody>
          <a:bodyPr vert="horz" lIns="91440" tIns="45720" rIns="91440" bIns="45720" rtlCol="0"/>
          <a:lstStyle>
            <a:lvl1pPr algn="r">
              <a:defRPr sz="1200"/>
            </a:lvl1pPr>
          </a:lstStyle>
          <a:p>
            <a:fld id="{E9BDCCA4-7500-4F38-8F99-219F7EB1BF10}" type="datetimeFigureOut">
              <a:rPr lang="en-GB" smtClean="0"/>
              <a:t>26/08/2026</a:t>
            </a:fld>
            <a:endParaRPr lang="en-GB" dirty="0"/>
          </a:p>
        </p:txBody>
      </p:sp>
      <p:sp>
        <p:nvSpPr>
          <p:cNvPr id="4" name="Slide Image Placeholder 3"/>
          <p:cNvSpPr>
            <a:spLocks noGrp="1" noRot="1" noChangeAspect="1"/>
          </p:cNvSpPr>
          <p:nvPr>
            <p:ph type="sldImg" idx="2"/>
          </p:nvPr>
        </p:nvSpPr>
        <p:spPr>
          <a:xfrm>
            <a:off x="1166813" y="1241425"/>
            <a:ext cx="4465637" cy="33512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928" y="4778728"/>
            <a:ext cx="5439410" cy="39098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6" y="9431603"/>
            <a:ext cx="2946347" cy="498213"/>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8" y="9431603"/>
            <a:ext cx="2946347" cy="498213"/>
          </a:xfrm>
          <a:prstGeom prst="rect">
            <a:avLst/>
          </a:prstGeom>
        </p:spPr>
        <p:txBody>
          <a:bodyPr vert="horz" lIns="91440" tIns="45720" rIns="91440" bIns="45720" rtlCol="0" anchor="b"/>
          <a:lstStyle>
            <a:lvl1pPr algn="r">
              <a:defRPr sz="1200"/>
            </a:lvl1pPr>
          </a:lstStyle>
          <a:p>
            <a:fld id="{7BC8F732-136A-49A8-BC58-47B291D01ADA}" type="slidenum">
              <a:rPr lang="en-GB" smtClean="0"/>
              <a:t>‹#›</a:t>
            </a:fld>
            <a:endParaRPr lang="en-GB" dirty="0"/>
          </a:p>
        </p:txBody>
      </p:sp>
    </p:spTree>
    <p:extLst>
      <p:ext uri="{BB962C8B-B14F-4D97-AF65-F5344CB8AC3E}">
        <p14:creationId xmlns:p14="http://schemas.microsoft.com/office/powerpoint/2010/main" val="1560990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3</a:t>
            </a:fld>
            <a:endParaRPr lang="en-GB" dirty="0"/>
          </a:p>
        </p:txBody>
      </p:sp>
    </p:spTree>
    <p:extLst>
      <p:ext uri="{BB962C8B-B14F-4D97-AF65-F5344CB8AC3E}">
        <p14:creationId xmlns:p14="http://schemas.microsoft.com/office/powerpoint/2010/main" val="3010404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and challenge any misconceptions about the meanings of the words. </a:t>
            </a:r>
          </a:p>
        </p:txBody>
      </p:sp>
      <p:sp>
        <p:nvSpPr>
          <p:cNvPr id="4" name="Slide Number Placeholder 3"/>
          <p:cNvSpPr>
            <a:spLocks noGrp="1"/>
          </p:cNvSpPr>
          <p:nvPr>
            <p:ph type="sldNum" sz="quarter" idx="10"/>
          </p:nvPr>
        </p:nvSpPr>
        <p:spPr/>
        <p:txBody>
          <a:bodyPr/>
          <a:lstStyle/>
          <a:p>
            <a:fld id="{7BC8F732-136A-49A8-BC58-47B291D01ADA}" type="slidenum">
              <a:rPr lang="en-GB" smtClean="0"/>
              <a:t>7</a:t>
            </a:fld>
            <a:endParaRPr lang="en-GB" dirty="0"/>
          </a:p>
        </p:txBody>
      </p:sp>
    </p:spTree>
    <p:extLst>
      <p:ext uri="{BB962C8B-B14F-4D97-AF65-F5344CB8AC3E}">
        <p14:creationId xmlns:p14="http://schemas.microsoft.com/office/powerpoint/2010/main" val="3199177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starting,</a:t>
            </a:r>
            <a:r>
              <a:rPr lang="en-GB" baseline="0" dirty="0"/>
              <a:t> check in anyone in the room has been affected by drowning or near drowning and take appropriate actions to avoid causing unnecessary upset.</a:t>
            </a:r>
          </a:p>
          <a:p>
            <a:endParaRPr lang="en-GB" baseline="0" dirty="0"/>
          </a:p>
          <a:p>
            <a:r>
              <a:rPr lang="en-GB" dirty="0"/>
              <a:t>Very briefly introduce the subject of beach and coastal drowning using the statistic on the screen.</a:t>
            </a:r>
          </a:p>
          <a:p>
            <a:endParaRPr lang="en-GB" dirty="0"/>
          </a:p>
          <a:p>
            <a:r>
              <a:rPr lang="en-GB" dirty="0"/>
              <a:t>Explain that simply understanding the coastal environment better</a:t>
            </a:r>
            <a:r>
              <a:rPr lang="en-GB" baseline="0" dirty="0"/>
              <a:t> can help them to make better, more informed decisions about what they can do safely when at the beach.</a:t>
            </a:r>
            <a:endParaRPr lang="en-GB" dirty="0"/>
          </a:p>
          <a:p>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8</a:t>
            </a:fld>
            <a:endParaRPr lang="en-GB"/>
          </a:p>
        </p:txBody>
      </p:sp>
    </p:spTree>
    <p:extLst>
      <p:ext uri="{BB962C8B-B14F-4D97-AF65-F5344CB8AC3E}">
        <p14:creationId xmlns:p14="http://schemas.microsoft.com/office/powerpoint/2010/main" val="401580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GB" dirty="0"/>
              <a:t>Work through the information on the screen.</a:t>
            </a:r>
          </a:p>
          <a:p>
            <a:endParaRPr lang="en-GB" dirty="0"/>
          </a:p>
          <a:p>
            <a:r>
              <a:rPr lang="en-GB" dirty="0"/>
              <a:t>Ask the group if they know of any, or have taken part in any  activity groups such as </a:t>
            </a:r>
            <a:r>
              <a:rPr lang="en-GB" dirty="0" err="1"/>
              <a:t>coasteering</a:t>
            </a:r>
            <a:r>
              <a:rPr lang="en-GB" dirty="0"/>
              <a:t> or water-sports (or even just swimming in the sea). If they have, ask them to share the experience with the group,</a:t>
            </a:r>
            <a:r>
              <a:rPr lang="en-GB" baseline="0" dirty="0"/>
              <a:t> particularly focusing on any safety precautions which were followed and if anything didn’t go to plan which they would do differently next time.</a:t>
            </a:r>
          </a:p>
          <a:p>
            <a:endParaRPr lang="en-GB" baseline="0" dirty="0"/>
          </a:p>
          <a:p>
            <a:r>
              <a:rPr lang="en-GB" baseline="0" dirty="0"/>
              <a:t>(This slide is repeated in other presentations because understanding the affects of cold water is so important to reducing drownings in the UK and Ireland).</a:t>
            </a:r>
          </a:p>
          <a:p>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9</a:t>
            </a:fld>
            <a:endParaRPr lang="en-GB"/>
          </a:p>
        </p:txBody>
      </p:sp>
    </p:spTree>
    <p:extLst>
      <p:ext uri="{BB962C8B-B14F-4D97-AF65-F5344CB8AC3E}">
        <p14:creationId xmlns:p14="http://schemas.microsoft.com/office/powerpoint/2010/main" val="2819317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‘click’ will reveal the next question/answer.</a:t>
            </a:r>
          </a:p>
          <a:p>
            <a:endParaRPr lang="en-GB" dirty="0"/>
          </a:p>
          <a:p>
            <a:r>
              <a:rPr lang="en-GB" dirty="0"/>
              <a:t>Work through the questions,</a:t>
            </a:r>
            <a:r>
              <a:rPr lang="en-GB" baseline="0" dirty="0"/>
              <a:t> encouraging students in the class to share as much knowledge as they have for each question before revealing the answer.</a:t>
            </a:r>
          </a:p>
          <a:p>
            <a:endParaRPr lang="en-GB" baseline="0" dirty="0"/>
          </a:p>
          <a:p>
            <a:r>
              <a:rPr lang="en-GB" baseline="0" dirty="0"/>
              <a:t>This can be delivered as a question and answer or as a discussion session.</a:t>
            </a:r>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10</a:t>
            </a:fld>
            <a:endParaRPr lang="en-GB"/>
          </a:p>
        </p:txBody>
      </p:sp>
    </p:spTree>
    <p:extLst>
      <p:ext uri="{BB962C8B-B14F-4D97-AF65-F5344CB8AC3E}">
        <p14:creationId xmlns:p14="http://schemas.microsoft.com/office/powerpoint/2010/main" val="1529894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a:t>
            </a:r>
            <a:r>
              <a:rPr lang="en-GB" baseline="0" dirty="0"/>
              <a:t> the instructions on the slide to give the pupils the opportunity to practice there rip current spotting skills on a real recording.</a:t>
            </a:r>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11</a:t>
            </a:fld>
            <a:endParaRPr lang="en-GB"/>
          </a:p>
        </p:txBody>
      </p:sp>
    </p:spTree>
    <p:extLst>
      <p:ext uri="{BB962C8B-B14F-4D97-AF65-F5344CB8AC3E}">
        <p14:creationId xmlns:p14="http://schemas.microsoft.com/office/powerpoint/2010/main" val="1447244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Spot</a:t>
            </a:r>
            <a:r>
              <a:rPr lang="en-GB" baseline="0" dirty="0"/>
              <a:t> the Rip Current Activity</a:t>
            </a:r>
          </a:p>
          <a:p>
            <a:endParaRPr lang="en-GB" baseline="0" dirty="0"/>
          </a:p>
          <a:p>
            <a:r>
              <a:rPr lang="en-GB" dirty="0"/>
              <a:t>Working individually</a:t>
            </a:r>
            <a:r>
              <a:rPr lang="en-GB" baseline="0" dirty="0"/>
              <a:t> or in groups, ask the pupils to identify where the rip currents are in the photos.</a:t>
            </a:r>
          </a:p>
          <a:p>
            <a:endParaRPr lang="en-GB" baseline="0" dirty="0"/>
          </a:p>
          <a:p>
            <a:r>
              <a:rPr lang="en-GB" baseline="0" dirty="0"/>
              <a:t>Students can point (with the teacher operating the mouse), they can take charge of the mouse themselves, or they can touch the images if you are using an interactive whiteboard.</a:t>
            </a:r>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12</a:t>
            </a:fld>
            <a:endParaRPr lang="en-GB"/>
          </a:p>
        </p:txBody>
      </p:sp>
    </p:spTree>
    <p:extLst>
      <p:ext uri="{BB962C8B-B14F-4D97-AF65-F5344CB8AC3E}">
        <p14:creationId xmlns:p14="http://schemas.microsoft.com/office/powerpoint/2010/main" val="1553348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…Spot</a:t>
            </a:r>
            <a:r>
              <a:rPr lang="en-GB" baseline="0" dirty="0"/>
              <a:t> the Rip Current Activity continued</a:t>
            </a:r>
          </a:p>
        </p:txBody>
      </p:sp>
      <p:sp>
        <p:nvSpPr>
          <p:cNvPr id="4" name="Slide Number Placeholder 3"/>
          <p:cNvSpPr>
            <a:spLocks noGrp="1"/>
          </p:cNvSpPr>
          <p:nvPr>
            <p:ph type="sldNum" sz="quarter" idx="10"/>
          </p:nvPr>
        </p:nvSpPr>
        <p:spPr/>
        <p:txBody>
          <a:bodyPr/>
          <a:lstStyle/>
          <a:p>
            <a:fld id="{1DCA9BBA-1FF6-4C09-821F-51C16DAD7920}" type="slidenum">
              <a:rPr lang="en-GB" smtClean="0"/>
              <a:t>13</a:t>
            </a:fld>
            <a:endParaRPr lang="en-GB"/>
          </a:p>
        </p:txBody>
      </p:sp>
    </p:spTree>
    <p:extLst>
      <p:ext uri="{BB962C8B-B14F-4D97-AF65-F5344CB8AC3E}">
        <p14:creationId xmlns:p14="http://schemas.microsoft.com/office/powerpoint/2010/main" val="3018914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14</a:t>
            </a:fld>
            <a:endParaRPr lang="en-GB" dirty="0"/>
          </a:p>
        </p:txBody>
      </p:sp>
    </p:spTree>
    <p:extLst>
      <p:ext uri="{BB962C8B-B14F-4D97-AF65-F5344CB8AC3E}">
        <p14:creationId xmlns:p14="http://schemas.microsoft.com/office/powerpoint/2010/main" val="1119658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GB" dirty="0"/>
              <a:t>Work through the information on the screen.</a:t>
            </a:r>
          </a:p>
          <a:p>
            <a:endParaRPr lang="en-GB" dirty="0"/>
          </a:p>
          <a:p>
            <a:r>
              <a:rPr lang="en-GB" dirty="0"/>
              <a:t>Ask the pupils if they would</a:t>
            </a:r>
            <a:r>
              <a:rPr lang="en-GB" baseline="0" dirty="0"/>
              <a:t> have been able to identify a rip current before seeing this slide, and if not if they think that they can having seen the slide (this sets up the next activity).</a:t>
            </a:r>
          </a:p>
        </p:txBody>
      </p:sp>
      <p:sp>
        <p:nvSpPr>
          <p:cNvPr id="4" name="Slide Number Placeholder 3"/>
          <p:cNvSpPr>
            <a:spLocks noGrp="1"/>
          </p:cNvSpPr>
          <p:nvPr>
            <p:ph type="sldNum" sz="quarter" idx="10"/>
          </p:nvPr>
        </p:nvSpPr>
        <p:spPr/>
        <p:txBody>
          <a:bodyPr/>
          <a:lstStyle/>
          <a:p>
            <a:fld id="{1DCA9BBA-1FF6-4C09-821F-51C16DAD7920}" type="slidenum">
              <a:rPr lang="en-GB" smtClean="0"/>
              <a:t>15</a:t>
            </a:fld>
            <a:endParaRPr lang="en-GB"/>
          </a:p>
        </p:txBody>
      </p:sp>
    </p:spTree>
    <p:extLst>
      <p:ext uri="{BB962C8B-B14F-4D97-AF65-F5344CB8AC3E}">
        <p14:creationId xmlns:p14="http://schemas.microsoft.com/office/powerpoint/2010/main" val="3020401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GB" dirty="0"/>
              <a:t>Work through the information on the screen.</a:t>
            </a:r>
          </a:p>
          <a:p>
            <a:endParaRPr lang="en-GB" dirty="0"/>
          </a:p>
          <a:p>
            <a:r>
              <a:rPr lang="en-GB" dirty="0"/>
              <a:t>Ask the pupils if they would</a:t>
            </a:r>
            <a:r>
              <a:rPr lang="en-GB" baseline="0" dirty="0"/>
              <a:t> have been able to identify a rip current before seeing this slide, and if not if they think that they can having seen the slide (this sets up the next activity).</a:t>
            </a:r>
          </a:p>
        </p:txBody>
      </p:sp>
      <p:sp>
        <p:nvSpPr>
          <p:cNvPr id="4" name="Slide Number Placeholder 3"/>
          <p:cNvSpPr>
            <a:spLocks noGrp="1"/>
          </p:cNvSpPr>
          <p:nvPr>
            <p:ph type="sldNum" sz="quarter" idx="10"/>
          </p:nvPr>
        </p:nvSpPr>
        <p:spPr/>
        <p:txBody>
          <a:bodyPr/>
          <a:lstStyle/>
          <a:p>
            <a:fld id="{1DCA9BBA-1FF6-4C09-821F-51C16DAD7920}" type="slidenum">
              <a:rPr lang="en-GB" smtClean="0"/>
              <a:t>16</a:t>
            </a:fld>
            <a:endParaRPr lang="en-GB"/>
          </a:p>
        </p:txBody>
      </p:sp>
    </p:spTree>
    <p:extLst>
      <p:ext uri="{BB962C8B-B14F-4D97-AF65-F5344CB8AC3E}">
        <p14:creationId xmlns:p14="http://schemas.microsoft.com/office/powerpoint/2010/main" val="1671276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GB" dirty="0"/>
              <a:t>Each ‘click’ will reveal the next answer.</a:t>
            </a:r>
          </a:p>
          <a:p>
            <a:pPr defTabSz="914211">
              <a:defRPr/>
            </a:pPr>
            <a:endParaRPr lang="en-GB" dirty="0"/>
          </a:p>
          <a:p>
            <a:pPr defTabSz="914211">
              <a:defRPr/>
            </a:pPr>
            <a:r>
              <a:rPr lang="en-GB" dirty="0"/>
              <a:t>Ask</a:t>
            </a:r>
            <a:r>
              <a:rPr lang="en-GB" baseline="0" dirty="0"/>
              <a:t> the pupils to guess before you reveal </a:t>
            </a:r>
            <a:r>
              <a:rPr lang="en-GB" baseline="0"/>
              <a:t>the answer.</a:t>
            </a:r>
            <a:endParaRPr lang="en-GB" dirty="0"/>
          </a:p>
          <a:p>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17</a:t>
            </a:fld>
            <a:endParaRPr lang="en-GB"/>
          </a:p>
        </p:txBody>
      </p:sp>
    </p:spTree>
    <p:extLst>
      <p:ext uri="{BB962C8B-B14F-4D97-AF65-F5344CB8AC3E}">
        <p14:creationId xmlns:p14="http://schemas.microsoft.com/office/powerpoint/2010/main" val="3725088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GB" dirty="0"/>
              <a:t>Each ‘click’ will reveal the next answer.</a:t>
            </a:r>
          </a:p>
          <a:p>
            <a:pPr defTabSz="914211">
              <a:defRPr/>
            </a:pPr>
            <a:endParaRPr lang="en-GB" dirty="0"/>
          </a:p>
          <a:p>
            <a:pPr defTabSz="914211">
              <a:defRPr/>
            </a:pPr>
            <a:r>
              <a:rPr lang="en-GB" dirty="0"/>
              <a:t>Ask</a:t>
            </a:r>
            <a:r>
              <a:rPr lang="en-GB" baseline="0" dirty="0"/>
              <a:t> the pupils to guess before you reveal </a:t>
            </a:r>
            <a:r>
              <a:rPr lang="en-GB" baseline="0"/>
              <a:t>the answer.</a:t>
            </a:r>
            <a:endParaRPr lang="en-GB" dirty="0"/>
          </a:p>
          <a:p>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18</a:t>
            </a:fld>
            <a:endParaRPr lang="en-GB"/>
          </a:p>
        </p:txBody>
      </p:sp>
    </p:spTree>
    <p:extLst>
      <p:ext uri="{BB962C8B-B14F-4D97-AF65-F5344CB8AC3E}">
        <p14:creationId xmlns:p14="http://schemas.microsoft.com/office/powerpoint/2010/main" val="3517789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‘click’ will reveal the next question/answer.</a:t>
            </a:r>
          </a:p>
          <a:p>
            <a:endParaRPr lang="en-GB" dirty="0"/>
          </a:p>
          <a:p>
            <a:r>
              <a:rPr lang="en-GB" dirty="0"/>
              <a:t>Work through the questions,</a:t>
            </a:r>
            <a:r>
              <a:rPr lang="en-GB" baseline="0" dirty="0"/>
              <a:t> encouraging students in the class to share as much knowledge as they have for each question before revealing the answer.</a:t>
            </a:r>
          </a:p>
          <a:p>
            <a:endParaRPr lang="en-GB" baseline="0" dirty="0"/>
          </a:p>
          <a:p>
            <a:r>
              <a:rPr lang="en-GB" baseline="0" dirty="0"/>
              <a:t>This can be delivered as a question and answer or as a discussion session.</a:t>
            </a:r>
            <a:endParaRPr lang="en-GB" dirty="0"/>
          </a:p>
          <a:p>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19</a:t>
            </a:fld>
            <a:endParaRPr lang="en-GB"/>
          </a:p>
        </p:txBody>
      </p:sp>
    </p:spTree>
    <p:extLst>
      <p:ext uri="{BB962C8B-B14F-4D97-AF65-F5344CB8AC3E}">
        <p14:creationId xmlns:p14="http://schemas.microsoft.com/office/powerpoint/2010/main" val="484137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‘click’ will reveal the next question/answer.</a:t>
            </a:r>
          </a:p>
          <a:p>
            <a:endParaRPr lang="en-GB" dirty="0"/>
          </a:p>
          <a:p>
            <a:r>
              <a:rPr lang="en-GB" dirty="0"/>
              <a:t>Work through the questions,</a:t>
            </a:r>
            <a:r>
              <a:rPr lang="en-GB" baseline="0" dirty="0"/>
              <a:t> encouraging students in the class to share as much knowledge as they have for each question before revealing the answer.</a:t>
            </a:r>
          </a:p>
          <a:p>
            <a:endParaRPr lang="en-GB" baseline="0" dirty="0"/>
          </a:p>
          <a:p>
            <a:r>
              <a:rPr lang="en-GB" baseline="0" dirty="0"/>
              <a:t>This can be delivered as a question and answer or as a discussion session.</a:t>
            </a:r>
            <a:endParaRPr lang="en-GB" dirty="0"/>
          </a:p>
          <a:p>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20</a:t>
            </a:fld>
            <a:endParaRPr lang="en-GB"/>
          </a:p>
        </p:txBody>
      </p:sp>
    </p:spTree>
    <p:extLst>
      <p:ext uri="{BB962C8B-B14F-4D97-AF65-F5344CB8AC3E}">
        <p14:creationId xmlns:p14="http://schemas.microsoft.com/office/powerpoint/2010/main" val="413130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‘click’ will reveal the next question/answer.</a:t>
            </a:r>
          </a:p>
          <a:p>
            <a:endParaRPr lang="en-GB" dirty="0"/>
          </a:p>
          <a:p>
            <a:r>
              <a:rPr lang="en-GB" dirty="0"/>
              <a:t>Work through the questions,</a:t>
            </a:r>
            <a:r>
              <a:rPr lang="en-GB" baseline="0" dirty="0"/>
              <a:t> encouraging students in the class to share as much knowledge as they have for each question before revealing the answer.</a:t>
            </a:r>
          </a:p>
          <a:p>
            <a:endParaRPr lang="en-GB" baseline="0" dirty="0"/>
          </a:p>
          <a:p>
            <a:r>
              <a:rPr lang="en-GB" baseline="0" dirty="0"/>
              <a:t>This can be delivered as a question and answer or as a discussion session.</a:t>
            </a:r>
            <a:endParaRPr lang="en-GB" dirty="0"/>
          </a:p>
          <a:p>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22</a:t>
            </a:fld>
            <a:endParaRPr lang="en-GB"/>
          </a:p>
        </p:txBody>
      </p:sp>
    </p:spTree>
    <p:extLst>
      <p:ext uri="{BB962C8B-B14F-4D97-AF65-F5344CB8AC3E}">
        <p14:creationId xmlns:p14="http://schemas.microsoft.com/office/powerpoint/2010/main" val="1271775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11">
              <a:defRPr/>
            </a:pPr>
            <a:r>
              <a:rPr lang="en-GB" dirty="0"/>
              <a:t>Work through the information on the screen.</a:t>
            </a:r>
          </a:p>
          <a:p>
            <a:endParaRPr lang="en-GB" dirty="0"/>
          </a:p>
          <a:p>
            <a:r>
              <a:rPr lang="en-GB" dirty="0"/>
              <a:t>Ask the group if anyone</a:t>
            </a:r>
            <a:r>
              <a:rPr lang="en-GB" baseline="0" dirty="0"/>
              <a:t> has been swimming in the sea and looked back to shore only to find that they are considerably further down the beach than they expected to be. What did that feel like?</a:t>
            </a:r>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23</a:t>
            </a:fld>
            <a:endParaRPr lang="en-GB"/>
          </a:p>
        </p:txBody>
      </p:sp>
    </p:spTree>
    <p:extLst>
      <p:ext uri="{BB962C8B-B14F-4D97-AF65-F5344CB8AC3E}">
        <p14:creationId xmlns:p14="http://schemas.microsoft.com/office/powerpoint/2010/main" val="3337453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25</a:t>
            </a:fld>
            <a:endParaRPr lang="en-GB" dirty="0"/>
          </a:p>
        </p:txBody>
      </p:sp>
    </p:spTree>
    <p:extLst>
      <p:ext uri="{BB962C8B-B14F-4D97-AF65-F5344CB8AC3E}">
        <p14:creationId xmlns:p14="http://schemas.microsoft.com/office/powerpoint/2010/main" val="1325862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29</a:t>
            </a:fld>
            <a:endParaRPr lang="en-GB" dirty="0"/>
          </a:p>
        </p:txBody>
      </p:sp>
    </p:spTree>
    <p:extLst>
      <p:ext uri="{BB962C8B-B14F-4D97-AF65-F5344CB8AC3E}">
        <p14:creationId xmlns:p14="http://schemas.microsoft.com/office/powerpoint/2010/main" val="395178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30</a:t>
            </a:fld>
            <a:endParaRPr lang="en-GB" dirty="0"/>
          </a:p>
        </p:txBody>
      </p:sp>
    </p:spTree>
    <p:extLst>
      <p:ext uri="{BB962C8B-B14F-4D97-AF65-F5344CB8AC3E}">
        <p14:creationId xmlns:p14="http://schemas.microsoft.com/office/powerpoint/2010/main" val="2771337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31</a:t>
            </a:fld>
            <a:endParaRPr lang="en-GB" dirty="0"/>
          </a:p>
        </p:txBody>
      </p:sp>
    </p:spTree>
    <p:extLst>
      <p:ext uri="{BB962C8B-B14F-4D97-AF65-F5344CB8AC3E}">
        <p14:creationId xmlns:p14="http://schemas.microsoft.com/office/powerpoint/2010/main" val="722377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a:t>
            </a:r>
            <a:r>
              <a:rPr lang="en-GB" baseline="0" dirty="0"/>
              <a:t> the instructions on the slide to give the pupils the opportunity to practice there rip current spotting skills on a real recording.</a:t>
            </a:r>
            <a:endParaRPr lang="en-GB" dirty="0"/>
          </a:p>
        </p:txBody>
      </p:sp>
      <p:sp>
        <p:nvSpPr>
          <p:cNvPr id="4" name="Slide Number Placeholder 3"/>
          <p:cNvSpPr>
            <a:spLocks noGrp="1"/>
          </p:cNvSpPr>
          <p:nvPr>
            <p:ph type="sldNum" sz="quarter" idx="10"/>
          </p:nvPr>
        </p:nvSpPr>
        <p:spPr/>
        <p:txBody>
          <a:bodyPr/>
          <a:lstStyle/>
          <a:p>
            <a:fld id="{1DCA9BBA-1FF6-4C09-821F-51C16DAD7920}" type="slidenum">
              <a:rPr lang="en-GB" smtClean="0"/>
              <a:t>32</a:t>
            </a:fld>
            <a:endParaRPr lang="en-GB"/>
          </a:p>
        </p:txBody>
      </p:sp>
    </p:spTree>
    <p:extLst>
      <p:ext uri="{BB962C8B-B14F-4D97-AF65-F5344CB8AC3E}">
        <p14:creationId xmlns:p14="http://schemas.microsoft.com/office/powerpoint/2010/main" val="3501526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69652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63561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853632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375890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242051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401099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42912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370668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275293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14709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dirty="0"/>
          </a:p>
        </p:txBody>
      </p:sp>
    </p:spTree>
    <p:extLst>
      <p:ext uri="{BB962C8B-B14F-4D97-AF65-F5344CB8AC3E}">
        <p14:creationId xmlns:p14="http://schemas.microsoft.com/office/powerpoint/2010/main" val="3351528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r>
              <a:t>Title Text</a:t>
            </a:r>
          </a:p>
        </p:txBody>
      </p:sp>
      <p:sp>
        <p:nvSpPr>
          <p:cNvPr id="40" name="Shape 40"/>
          <p:cNvSpPr>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9080031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a:t>8/26/2026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9144000" cy="6834540"/>
          </a:xfrm>
          <a:prstGeom prst="rect">
            <a:avLst/>
          </a:prstGeom>
        </p:spPr>
      </p:pic>
    </p:spTree>
    <p:extLst>
      <p:ext uri="{BB962C8B-B14F-4D97-AF65-F5344CB8AC3E}">
        <p14:creationId xmlns:p14="http://schemas.microsoft.com/office/powerpoint/2010/main" val="320738586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s://pngimg.com/download/50124"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https://commons.wikimedia.org/wiki/File:Green_arrow_right.svg" TargetMode="External"/><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12.png"/><Relationship Id="rId5" Type="http://schemas.openxmlformats.org/officeDocument/2006/relationships/diagramQuickStyle" Target="../diagrams/quickStyle1.xml"/><Relationship Id="rId15" Type="http://schemas.openxmlformats.org/officeDocument/2006/relationships/image" Target="../media/image14.png"/><Relationship Id="rId10" Type="http://schemas.openxmlformats.org/officeDocument/2006/relationships/image" Target="../media/image11.png"/><Relationship Id="rId4" Type="http://schemas.openxmlformats.org/officeDocument/2006/relationships/diagramLayout" Target="../diagrams/layout1.xml"/><Relationship Id="rId9" Type="http://schemas.openxmlformats.org/officeDocument/2006/relationships/image" Target="../media/image10.png"/><Relationship Id="rId14" Type="http://schemas.openxmlformats.org/officeDocument/2006/relationships/hyperlink" Target="https://freepngimg.com/png/28040-red-cross-transparen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ngimg.com/download/37164"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nationalwatersafety.org.uk/waid/interactive-report" TargetMode="External"/><Relationship Id="rId4" Type="http://schemas.openxmlformats.org/officeDocument/2006/relationships/hyperlink" Target="https://pngimg.com/download/3716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hyperlink" Target="https://pngimg.com/download/3716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pngimg.com/download/37164"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RJ4hcaJ91TY?feature=oembed" TargetMode="External"/><Relationship Id="rId6" Type="http://schemas.openxmlformats.org/officeDocument/2006/relationships/image" Target="../media/image22.jpeg"/><Relationship Id="rId5" Type="http://schemas.openxmlformats.org/officeDocument/2006/relationships/hyperlink" Target="https://pngimg.com/download/37164" TargetMode="Externa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s://pngimg.com/download/3716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s://pngimg.com/download/3716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hyperlink" Target="https://hack42.nl/wiki/Waarschuwingssymbolen" TargetMode="Externa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pngimg.com/download/37164" TargetMode="Externa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pngimg.com/download/37164" TargetMode="Externa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pngimg.com/download/37164" TargetMode="External"/><Relationship Id="rId3" Type="http://schemas.openxmlformats.org/officeDocument/2006/relationships/image" Target="../media/image33.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7.png"/><Relationship Id="rId7" Type="http://schemas.openxmlformats.org/officeDocument/2006/relationships/hyperlink" Target="https://pixabay.com/vectors/windsock-right-pointing-wind-sock-3097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hyperlink" Target="http://commons.wikimedia.org/wiki/File:Triangle_warning_sign_(red_and_white).svg" TargetMode="External"/><Relationship Id="rId5" Type="http://schemas.openxmlformats.org/officeDocument/2006/relationships/hyperlink" Target="https://pngimg.com/download/37164" TargetMode="External"/><Relationship Id="rId10" Type="http://schemas.openxmlformats.org/officeDocument/2006/relationships/image" Target="../media/image40.png"/><Relationship Id="rId4" Type="http://schemas.openxmlformats.org/officeDocument/2006/relationships/image" Target="../media/image15.png"/><Relationship Id="rId9" Type="http://schemas.openxmlformats.org/officeDocument/2006/relationships/hyperlink" Target="https://pixabay.com/en/drop-raindrop-water-tear-teardrop-159527/"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41.jpeg"/><Relationship Id="rId2" Type="http://schemas.openxmlformats.org/officeDocument/2006/relationships/slideLayout" Target="../slideLayouts/slideLayout2.xml"/><Relationship Id="rId1" Type="http://schemas.openxmlformats.org/officeDocument/2006/relationships/video" Target="https://www.youtube.com/embed/5Zi01oTcS6Y?feature=oembed" TargetMode="External"/><Relationship Id="rId6" Type="http://schemas.openxmlformats.org/officeDocument/2006/relationships/hyperlink" Target="https://www.tidetimes.org.uk/" TargetMode="External"/><Relationship Id="rId5" Type="http://schemas.openxmlformats.org/officeDocument/2006/relationships/hyperlink" Target="https://pngimg.com/download/37164" TargetMode="Externa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slideLayout" Target="../slideLayouts/slideLayout2.xml"/><Relationship Id="rId1" Type="http://schemas.openxmlformats.org/officeDocument/2006/relationships/video" Target="https://www.youtube.com/embed/4ykH5kt4j3k?feature=oembed" TargetMode="Externa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hyperlink" Target="https://pixabay.com/en/moon-moon-craters-crater-508756/"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tidetimes.org.u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hyperlink" Target="https://youtu.be/5Zi01oTcS6Y" TargetMode="External"/><Relationship Id="rId4" Type="http://schemas.openxmlformats.org/officeDocument/2006/relationships/hyperlink" Target="https://pngimg.com/download/37164"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video" Target="https://www.youtube.com/embed/4Tz5FfWq2cg?feature=oembed" TargetMode="External"/><Relationship Id="rId6" Type="http://schemas.openxmlformats.org/officeDocument/2006/relationships/image" Target="../media/image47.jpeg"/><Relationship Id="rId5" Type="http://schemas.openxmlformats.org/officeDocument/2006/relationships/hyperlink" Target="https://pngimg.com/download/37164" TargetMode="Externa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hyperlink" Target="https://pngimg.com/download/37164" TargetMode="External"/><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6.png"/><Relationship Id="rId7" Type="http://schemas.openxmlformats.org/officeDocument/2006/relationships/hyperlink" Target="https://hack42.nl/wiki/Waarschuwingssymbolen"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pngimg.com/download/37164" TargetMode="External"/><Relationship Id="rId9" Type="http://schemas.microsoft.com/office/2007/relationships/hdphoto" Target="../media/hdphoto1.wdp"/></Relationships>
</file>

<file path=ppt/slides/_rels/slide26.xml.rels><?xml version="1.0" encoding="UTF-8" standalone="yes"?>
<Relationships xmlns="http://schemas.openxmlformats.org/package/2006/relationships"><Relationship Id="rId2" Type="http://schemas.openxmlformats.org/officeDocument/2006/relationships/hyperlink" Target="https://www.iims.org.uk/emsa-annual-overview-of-marine-casualties-and-incidents-2024/?utm_source=chatgpt.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_x3rEvM9h0w?feature=oembed" TargetMode="External"/><Relationship Id="rId1" Type="http://schemas.openxmlformats.org/officeDocument/2006/relationships/video" Target="https://www.youtube.com/embed/3FFck-djMGM?feature=oembed" TargetMode="External"/><Relationship Id="rId5" Type="http://schemas.openxmlformats.org/officeDocument/2006/relationships/image" Target="../media/image50.jpeg"/><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hyperlink" Target="https://pixabay.com/vectors/windsock-right-pointing-wind-sock-30970/" TargetMode="External"/><Relationship Id="rId12"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hyperlink" Target="http://commons.wikimedia.org/wiki/File:Triangle_warning_sign_(red_and_white).svg" TargetMode="External"/><Relationship Id="rId5" Type="http://schemas.openxmlformats.org/officeDocument/2006/relationships/image" Target="../media/image53.png"/><Relationship Id="rId15" Type="http://schemas.openxmlformats.org/officeDocument/2006/relationships/image" Target="../media/image59.png"/><Relationship Id="rId10" Type="http://schemas.openxmlformats.org/officeDocument/2006/relationships/image" Target="../media/image40.png"/><Relationship Id="rId4" Type="http://schemas.openxmlformats.org/officeDocument/2006/relationships/image" Target="../media/image52.jpeg"/><Relationship Id="rId9" Type="http://schemas.openxmlformats.org/officeDocument/2006/relationships/hyperlink" Target="https://pixabay.com/en/drop-raindrop-water-tear-teardrop-159527/" TargetMode="External"/><Relationship Id="rId14" Type="http://schemas.openxmlformats.org/officeDocument/2006/relationships/image" Target="../media/image58.png"/></Relationships>
</file>

<file path=ppt/slides/_rels/slide30.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hyperlink" Target="https://pixabay.com/vectors/windsock-right-pointing-wind-sock-30970/" TargetMode="External"/><Relationship Id="rId12"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hyperlink" Target="http://commons.wikimedia.org/wiki/File:Triangle_warning_sign_(red_and_white).svg" TargetMode="External"/><Relationship Id="rId5" Type="http://schemas.openxmlformats.org/officeDocument/2006/relationships/image" Target="../media/image53.png"/><Relationship Id="rId15" Type="http://schemas.openxmlformats.org/officeDocument/2006/relationships/image" Target="../media/image59.png"/><Relationship Id="rId10" Type="http://schemas.openxmlformats.org/officeDocument/2006/relationships/image" Target="../media/image40.png"/><Relationship Id="rId4" Type="http://schemas.openxmlformats.org/officeDocument/2006/relationships/image" Target="../media/image52.jpeg"/><Relationship Id="rId9" Type="http://schemas.openxmlformats.org/officeDocument/2006/relationships/hyperlink" Target="https://pixabay.com/en/drop-raindrop-water-tear-teardrop-159527/" TargetMode="External"/><Relationship Id="rId14" Type="http://schemas.openxmlformats.org/officeDocument/2006/relationships/image" Target="../media/image58.png"/></Relationships>
</file>

<file path=ppt/slides/_rels/slide31.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hyperlink" Target="https://pixabay.com/en/drop-raindrop-water-tear-teardrop-159527/" TargetMode="External"/><Relationship Id="rId3" Type="http://schemas.openxmlformats.org/officeDocument/2006/relationships/image" Target="../media/image51.png"/><Relationship Id="rId7" Type="http://schemas.openxmlformats.org/officeDocument/2006/relationships/image" Target="../media/image62.png"/><Relationship Id="rId12"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hyperlink" Target="https://pixabay.com/vectors/windsock-right-pointing-wind-sock-30970/" TargetMode="External"/><Relationship Id="rId5" Type="http://schemas.openxmlformats.org/officeDocument/2006/relationships/image" Target="../media/image60.png"/><Relationship Id="rId15" Type="http://schemas.openxmlformats.org/officeDocument/2006/relationships/hyperlink" Target="http://commons.wikimedia.org/wiki/File:Triangle_warning_sign_(red_and_white).svg" TargetMode="External"/><Relationship Id="rId10" Type="http://schemas.openxmlformats.org/officeDocument/2006/relationships/image" Target="../media/image38.png"/><Relationship Id="rId4" Type="http://schemas.openxmlformats.org/officeDocument/2006/relationships/image" Target="../media/image52.jpeg"/><Relationship Id="rId9" Type="http://schemas.openxmlformats.org/officeDocument/2006/relationships/image" Target="../media/image53.png"/><Relationship Id="rId14" Type="http://schemas.openxmlformats.org/officeDocument/2006/relationships/image" Target="../media/image40.png"/></Relationships>
</file>

<file path=ppt/slides/_rels/slide3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5.png"/><Relationship Id="rId7" Type="http://schemas.openxmlformats.org/officeDocument/2006/relationships/hyperlink" Target="https://www.scienceofthesurf.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youtu.be/NJFfSHQ9TaU" TargetMode="External"/><Relationship Id="rId11" Type="http://schemas.openxmlformats.org/officeDocument/2006/relationships/hyperlink" Target="https://openclipart.org/detail/104017/chronometre-chronometer" TargetMode="External"/><Relationship Id="rId5" Type="http://schemas.openxmlformats.org/officeDocument/2006/relationships/hyperlink" Target="https://youtu.be/STevuubEVrI" TargetMode="External"/><Relationship Id="rId10" Type="http://schemas.openxmlformats.org/officeDocument/2006/relationships/image" Target="../media/image65.png"/><Relationship Id="rId4" Type="http://schemas.openxmlformats.org/officeDocument/2006/relationships/hyperlink" Target="https://pngimg.com/download/37164" TargetMode="External"/><Relationship Id="rId9" Type="http://schemas.openxmlformats.org/officeDocument/2006/relationships/hyperlink" Target="https://pngimg.com/download/18578"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4714A2-FE28-4EB7-B020-588AFB819E35}"/>
              </a:ext>
            </a:extLst>
          </p:cNvPr>
          <p:cNvPicPr>
            <a:picLocks noChangeAspect="1"/>
          </p:cNvPicPr>
          <p:nvPr/>
        </p:nvPicPr>
        <p:blipFill rotWithShape="1">
          <a:blip r:embed="rId2"/>
          <a:srcRect l="2017" t="5161"/>
          <a:stretch/>
        </p:blipFill>
        <p:spPr>
          <a:xfrm>
            <a:off x="430956" y="2308324"/>
            <a:ext cx="8282088" cy="3680949"/>
          </a:xfrm>
          <a:prstGeom prst="rect">
            <a:avLst/>
          </a:prstGeom>
        </p:spPr>
      </p:pic>
      <p:sp>
        <p:nvSpPr>
          <p:cNvPr id="11" name="TextBox 10">
            <a:extLst>
              <a:ext uri="{FF2B5EF4-FFF2-40B4-BE49-F238E27FC236}">
                <a16:creationId xmlns:a16="http://schemas.microsoft.com/office/drawing/2014/main" id="{BEEE6C6B-A9BE-4A62-9F04-E7D7D40E0820}"/>
              </a:ext>
            </a:extLst>
          </p:cNvPr>
          <p:cNvSpPr txBox="1"/>
          <p:nvPr/>
        </p:nvSpPr>
        <p:spPr>
          <a:xfrm>
            <a:off x="3024750" y="330118"/>
            <a:ext cx="5813202" cy="1077218"/>
          </a:xfrm>
          <a:prstGeom prst="rect">
            <a:avLst/>
          </a:prstGeom>
          <a:noFill/>
        </p:spPr>
        <p:txBody>
          <a:bodyPr wrap="square" rtlCol="0">
            <a:spAutoFit/>
          </a:bodyPr>
          <a:lstStyle/>
          <a:p>
            <a:r>
              <a:rPr lang="en-GB" sz="3200" dirty="0">
                <a:highlight>
                  <a:srgbClr val="FFFF00"/>
                </a:highlight>
              </a:rPr>
              <a:t>Answer these questions as soon as you are sat down. </a:t>
            </a:r>
          </a:p>
        </p:txBody>
      </p:sp>
      <p:cxnSp>
        <p:nvCxnSpPr>
          <p:cNvPr id="13" name="Straight Arrow Connector 12">
            <a:extLst>
              <a:ext uri="{FF2B5EF4-FFF2-40B4-BE49-F238E27FC236}">
                <a16:creationId xmlns:a16="http://schemas.microsoft.com/office/drawing/2014/main" id="{45F679E5-0F85-49AC-8567-894A03E2C41A}"/>
              </a:ext>
            </a:extLst>
          </p:cNvPr>
          <p:cNvCxnSpPr/>
          <p:nvPr/>
        </p:nvCxnSpPr>
        <p:spPr>
          <a:xfrm flipH="1">
            <a:off x="6129451" y="1701797"/>
            <a:ext cx="2095500" cy="8125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10B02BB1-455B-4B91-941A-A8FAC1BD9B34}"/>
              </a:ext>
            </a:extLst>
          </p:cNvPr>
          <p:cNvSpPr txBox="1"/>
          <p:nvPr/>
        </p:nvSpPr>
        <p:spPr>
          <a:xfrm>
            <a:off x="3024750" y="1625028"/>
            <a:ext cx="5813202" cy="584775"/>
          </a:xfrm>
          <a:prstGeom prst="rect">
            <a:avLst/>
          </a:prstGeom>
          <a:noFill/>
        </p:spPr>
        <p:txBody>
          <a:bodyPr wrap="square" rtlCol="0">
            <a:spAutoFit/>
          </a:bodyPr>
          <a:lstStyle/>
          <a:p>
            <a:r>
              <a:rPr lang="en-GB" sz="3200" dirty="0">
                <a:highlight>
                  <a:srgbClr val="FFFF00"/>
                </a:highlight>
              </a:rPr>
              <a:t>Use full sentences. </a:t>
            </a:r>
          </a:p>
        </p:txBody>
      </p:sp>
      <p:grpSp>
        <p:nvGrpSpPr>
          <p:cNvPr id="2" name="Group 1">
            <a:extLst>
              <a:ext uri="{FF2B5EF4-FFF2-40B4-BE49-F238E27FC236}">
                <a16:creationId xmlns:a16="http://schemas.microsoft.com/office/drawing/2014/main" id="{EC837924-796D-D251-8A68-A0D4C1DF0CA8}"/>
              </a:ext>
            </a:extLst>
          </p:cNvPr>
          <p:cNvGrpSpPr/>
          <p:nvPr/>
        </p:nvGrpSpPr>
        <p:grpSpPr>
          <a:xfrm>
            <a:off x="201830" y="360021"/>
            <a:ext cx="2532928" cy="1335064"/>
            <a:chOff x="6065008" y="444493"/>
            <a:chExt cx="2532928" cy="1335064"/>
          </a:xfrm>
        </p:grpSpPr>
        <p:pic>
          <p:nvPicPr>
            <p:cNvPr id="3" name="Picture 2" descr="The 'Do Now': How to Start Every Lesson with Retrieval">
              <a:extLst>
                <a:ext uri="{FF2B5EF4-FFF2-40B4-BE49-F238E27FC236}">
                  <a16:creationId xmlns:a16="http://schemas.microsoft.com/office/drawing/2014/main" id="{BE8F890C-4B81-FCC5-09AA-6986E5C8F0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5008" y="444493"/>
              <a:ext cx="2532928" cy="13350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A79A338-AC28-642F-5831-A6C29C9B426F}"/>
                </a:ext>
              </a:extLst>
            </p:cNvPr>
            <p:cNvSpPr txBox="1"/>
            <p:nvPr/>
          </p:nvSpPr>
          <p:spPr>
            <a:xfrm>
              <a:off x="7634501" y="821311"/>
              <a:ext cx="832513" cy="461665"/>
            </a:xfrm>
            <a:prstGeom prst="rect">
              <a:avLst/>
            </a:prstGeom>
            <a:noFill/>
          </p:spPr>
          <p:txBody>
            <a:bodyPr wrap="square" rtlCol="0">
              <a:spAutoFit/>
            </a:bodyPr>
            <a:lstStyle/>
            <a:p>
              <a:r>
                <a:rPr lang="en-GB" sz="2400" b="1" dirty="0"/>
                <a:t>Task</a:t>
              </a:r>
            </a:p>
          </p:txBody>
        </p:sp>
      </p:grpSp>
    </p:spTree>
    <p:extLst>
      <p:ext uri="{BB962C8B-B14F-4D97-AF65-F5344CB8AC3E}">
        <p14:creationId xmlns:p14="http://schemas.microsoft.com/office/powerpoint/2010/main" val="3133594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B3725-2440-8614-E3FC-6D7032542D4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7FDD5C1-8ABC-7D7F-C413-4BF01F89539F}"/>
              </a:ext>
            </a:extLst>
          </p:cNvPr>
          <p:cNvPicPr>
            <a:picLocks noChangeAspect="1"/>
          </p:cNvPicPr>
          <p:nvPr/>
        </p:nvPicPr>
        <p:blipFill rotWithShape="1">
          <a:blip r:embed="rId2"/>
          <a:srcRect l="2017" t="5161"/>
          <a:stretch/>
        </p:blipFill>
        <p:spPr>
          <a:xfrm>
            <a:off x="430956" y="2308324"/>
            <a:ext cx="8282088" cy="3680949"/>
          </a:xfrm>
          <a:prstGeom prst="rect">
            <a:avLst/>
          </a:prstGeom>
        </p:spPr>
      </p:pic>
      <p:sp>
        <p:nvSpPr>
          <p:cNvPr id="7" name="TextBox 6">
            <a:extLst>
              <a:ext uri="{FF2B5EF4-FFF2-40B4-BE49-F238E27FC236}">
                <a16:creationId xmlns:a16="http://schemas.microsoft.com/office/drawing/2014/main" id="{2E611F89-3EC1-A8BD-76CB-8DB888AE6E84}"/>
              </a:ext>
            </a:extLst>
          </p:cNvPr>
          <p:cNvSpPr txBox="1"/>
          <p:nvPr/>
        </p:nvSpPr>
        <p:spPr>
          <a:xfrm>
            <a:off x="430956" y="3604180"/>
            <a:ext cx="2672174" cy="2585323"/>
          </a:xfrm>
          <a:prstGeom prst="rect">
            <a:avLst/>
          </a:prstGeom>
          <a:solidFill>
            <a:schemeClr val="bg1"/>
          </a:solidFill>
        </p:spPr>
        <p:txBody>
          <a:bodyPr wrap="square" rtlCol="0">
            <a:spAutoFit/>
          </a:bodyPr>
          <a:lstStyle/>
          <a:p>
            <a:r>
              <a:rPr lang="en-GB" sz="1800" b="1" dirty="0">
                <a:solidFill>
                  <a:srgbClr val="00B050"/>
                </a:solidFill>
              </a:rPr>
              <a:t>The manosphere is an online network of blogs and forums focused on men's issues, often promoting controversial or misogynistic views.</a:t>
            </a:r>
          </a:p>
          <a:p>
            <a:endParaRPr lang="en-GB" dirty="0"/>
          </a:p>
        </p:txBody>
      </p:sp>
      <p:sp>
        <p:nvSpPr>
          <p:cNvPr id="9" name="Rectangle 1">
            <a:extLst>
              <a:ext uri="{FF2B5EF4-FFF2-40B4-BE49-F238E27FC236}">
                <a16:creationId xmlns:a16="http://schemas.microsoft.com/office/drawing/2014/main" id="{8E0D7A6E-F5DD-F852-1784-5871A9E41068}"/>
              </a:ext>
            </a:extLst>
          </p:cNvPr>
          <p:cNvSpPr>
            <a:spLocks noChangeArrowheads="1"/>
          </p:cNvSpPr>
          <p:nvPr/>
        </p:nvSpPr>
        <p:spPr bwMode="auto">
          <a:xfrm>
            <a:off x="3224610" y="3604180"/>
            <a:ext cx="2416749" cy="2308324"/>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B050"/>
                </a:solidFill>
                <a:effectLst/>
                <a:latin typeface="Arial" panose="020B0604020202020204" pitchFamily="34" charset="0"/>
              </a:rPr>
              <a:t>County lines are drug networks using kids to move drugs to rural areas.</a:t>
            </a:r>
          </a:p>
        </p:txBody>
      </p:sp>
      <p:sp>
        <p:nvSpPr>
          <p:cNvPr id="10" name="TextBox 9">
            <a:extLst>
              <a:ext uri="{FF2B5EF4-FFF2-40B4-BE49-F238E27FC236}">
                <a16:creationId xmlns:a16="http://schemas.microsoft.com/office/drawing/2014/main" id="{6254BD47-F9A5-9264-4679-B09B5DE2E6C9}"/>
              </a:ext>
            </a:extLst>
          </p:cNvPr>
          <p:cNvSpPr txBox="1"/>
          <p:nvPr/>
        </p:nvSpPr>
        <p:spPr>
          <a:xfrm>
            <a:off x="5931351" y="3796685"/>
            <a:ext cx="2491701" cy="1754326"/>
          </a:xfrm>
          <a:prstGeom prst="rect">
            <a:avLst/>
          </a:prstGeom>
          <a:solidFill>
            <a:schemeClr val="bg1"/>
          </a:solidFill>
        </p:spPr>
        <p:txBody>
          <a:bodyPr wrap="square" rtlCol="0">
            <a:spAutoFit/>
          </a:bodyPr>
          <a:lstStyle/>
          <a:p>
            <a:r>
              <a:rPr lang="en-GB" sz="3600" b="1" dirty="0">
                <a:solidFill>
                  <a:srgbClr val="00B050"/>
                </a:solidFill>
              </a:rPr>
              <a:t>Harmful</a:t>
            </a:r>
          </a:p>
          <a:p>
            <a:r>
              <a:rPr lang="en-GB" sz="3600" b="1" dirty="0">
                <a:solidFill>
                  <a:srgbClr val="00B050"/>
                </a:solidFill>
              </a:rPr>
              <a:t>Sexual</a:t>
            </a:r>
          </a:p>
          <a:p>
            <a:r>
              <a:rPr lang="en-GB" sz="3600" b="1" dirty="0">
                <a:solidFill>
                  <a:srgbClr val="00B050"/>
                </a:solidFill>
              </a:rPr>
              <a:t>Behaviour</a:t>
            </a:r>
          </a:p>
        </p:txBody>
      </p:sp>
      <p:grpSp>
        <p:nvGrpSpPr>
          <p:cNvPr id="2" name="Group 1">
            <a:extLst>
              <a:ext uri="{FF2B5EF4-FFF2-40B4-BE49-F238E27FC236}">
                <a16:creationId xmlns:a16="http://schemas.microsoft.com/office/drawing/2014/main" id="{4E11B48C-004A-E2CB-C6BA-C498515513E4}"/>
              </a:ext>
            </a:extLst>
          </p:cNvPr>
          <p:cNvGrpSpPr/>
          <p:nvPr/>
        </p:nvGrpSpPr>
        <p:grpSpPr>
          <a:xfrm>
            <a:off x="201830" y="360021"/>
            <a:ext cx="2532928" cy="1335064"/>
            <a:chOff x="6065008" y="444493"/>
            <a:chExt cx="2532928" cy="1335064"/>
          </a:xfrm>
        </p:grpSpPr>
        <p:pic>
          <p:nvPicPr>
            <p:cNvPr id="3" name="Picture 2" descr="The 'Do Now': How to Start Every Lesson with Retrieval">
              <a:extLst>
                <a:ext uri="{FF2B5EF4-FFF2-40B4-BE49-F238E27FC236}">
                  <a16:creationId xmlns:a16="http://schemas.microsoft.com/office/drawing/2014/main" id="{D46EEB42-9C48-E4AC-722C-876A775D22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5008" y="444493"/>
              <a:ext cx="2532928" cy="13350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067426-7032-FDDF-1834-9588876BD311}"/>
                </a:ext>
              </a:extLst>
            </p:cNvPr>
            <p:cNvSpPr txBox="1"/>
            <p:nvPr/>
          </p:nvSpPr>
          <p:spPr>
            <a:xfrm>
              <a:off x="7634501" y="821311"/>
              <a:ext cx="832513" cy="461665"/>
            </a:xfrm>
            <a:prstGeom prst="rect">
              <a:avLst/>
            </a:prstGeom>
            <a:noFill/>
          </p:spPr>
          <p:txBody>
            <a:bodyPr wrap="square" rtlCol="0">
              <a:spAutoFit/>
            </a:bodyPr>
            <a:lstStyle/>
            <a:p>
              <a:r>
                <a:rPr lang="en-GB" sz="2400" b="1" dirty="0"/>
                <a:t>Task</a:t>
              </a:r>
            </a:p>
          </p:txBody>
        </p:sp>
      </p:grpSp>
      <p:sp>
        <p:nvSpPr>
          <p:cNvPr id="5" name="TextBox 4">
            <a:extLst>
              <a:ext uri="{FF2B5EF4-FFF2-40B4-BE49-F238E27FC236}">
                <a16:creationId xmlns:a16="http://schemas.microsoft.com/office/drawing/2014/main" id="{96309866-36D2-F026-E8CE-33D2B2CCDDF1}"/>
              </a:ext>
            </a:extLst>
          </p:cNvPr>
          <p:cNvSpPr txBox="1"/>
          <p:nvPr/>
        </p:nvSpPr>
        <p:spPr>
          <a:xfrm>
            <a:off x="191400" y="1680933"/>
            <a:ext cx="4824872" cy="400110"/>
          </a:xfrm>
          <a:prstGeom prst="rect">
            <a:avLst/>
          </a:prstGeom>
          <a:noFill/>
        </p:spPr>
        <p:txBody>
          <a:bodyPr wrap="square" rtlCol="0">
            <a:spAutoFit/>
          </a:bodyPr>
          <a:lstStyle/>
          <a:p>
            <a:r>
              <a:rPr lang="en-GB" sz="2000" b="1" dirty="0">
                <a:solidFill>
                  <a:srgbClr val="00B050"/>
                </a:solidFill>
              </a:rPr>
              <a:t>Green Pen Answers…..</a:t>
            </a:r>
          </a:p>
        </p:txBody>
      </p:sp>
    </p:spTree>
    <p:extLst>
      <p:ext uri="{BB962C8B-B14F-4D97-AF65-F5344CB8AC3E}">
        <p14:creationId xmlns:p14="http://schemas.microsoft.com/office/powerpoint/2010/main" val="256609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sonal Development Logo.jpg">
            <a:extLst>
              <a:ext uri="{FF2B5EF4-FFF2-40B4-BE49-F238E27FC236}">
                <a16:creationId xmlns:a16="http://schemas.microsoft.com/office/drawing/2014/main" id="{771DB133-C6D0-504F-83D8-D3EA01C94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21077"/>
            <a:ext cx="4724400" cy="6919858"/>
          </a:xfrm>
          <a:prstGeom prst="rect">
            <a:avLst/>
          </a:prstGeom>
        </p:spPr>
      </p:pic>
      <p:pic>
        <p:nvPicPr>
          <p:cNvPr id="8" name="Picture 7">
            <a:extLst>
              <a:ext uri="{FF2B5EF4-FFF2-40B4-BE49-F238E27FC236}">
                <a16:creationId xmlns:a16="http://schemas.microsoft.com/office/drawing/2014/main" id="{8EDD500B-45DD-4312-9066-FB5778DCD4E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616346"/>
            <a:ext cx="9144000" cy="6554391"/>
          </a:xfrm>
          <a:prstGeom prst="rect">
            <a:avLst/>
          </a:prstGeom>
        </p:spPr>
      </p:pic>
      <p:sp>
        <p:nvSpPr>
          <p:cNvPr id="5" name="Title 2">
            <a:extLst>
              <a:ext uri="{FF2B5EF4-FFF2-40B4-BE49-F238E27FC236}">
                <a16:creationId xmlns:a16="http://schemas.microsoft.com/office/drawing/2014/main" id="{3F11DDA6-C270-D248-960B-B2279F6F7EF6}"/>
              </a:ext>
            </a:extLst>
          </p:cNvPr>
          <p:cNvSpPr txBox="1">
            <a:spLocks/>
          </p:cNvSpPr>
          <p:nvPr/>
        </p:nvSpPr>
        <p:spPr>
          <a:xfrm>
            <a:off x="-735575" y="3230880"/>
            <a:ext cx="5905989"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200" dirty="0">
              <a:solidFill>
                <a:schemeClr val="bg1"/>
              </a:solidFill>
              <a:latin typeface="+mn-lt"/>
              <a:cs typeface="Intro Book Regular"/>
            </a:endParaRPr>
          </a:p>
        </p:txBody>
      </p:sp>
      <p:sp>
        <p:nvSpPr>
          <p:cNvPr id="2" name="TextBox 1">
            <a:extLst>
              <a:ext uri="{FF2B5EF4-FFF2-40B4-BE49-F238E27FC236}">
                <a16:creationId xmlns:a16="http://schemas.microsoft.com/office/drawing/2014/main" id="{5790088E-DB70-304F-8F22-E2AA41AB2604}"/>
              </a:ext>
            </a:extLst>
          </p:cNvPr>
          <p:cNvSpPr txBox="1"/>
          <p:nvPr/>
        </p:nvSpPr>
        <p:spPr>
          <a:xfrm>
            <a:off x="4923399" y="6073515"/>
            <a:ext cx="4388534" cy="584775"/>
          </a:xfrm>
          <a:prstGeom prst="rect">
            <a:avLst/>
          </a:prstGeom>
          <a:noFill/>
        </p:spPr>
        <p:txBody>
          <a:bodyPr wrap="square" rtlCol="0">
            <a:spAutoFit/>
          </a:bodyPr>
          <a:lstStyle/>
          <a:p>
            <a:pPr algn="ctr"/>
            <a:r>
              <a:rPr lang="en-GB" altLang="en-US" sz="3200" dirty="0">
                <a:solidFill>
                  <a:schemeClr val="bg1"/>
                </a:solidFill>
                <a:latin typeface="+mn-lt"/>
              </a:rPr>
              <a:t>Coast and Beach</a:t>
            </a:r>
            <a:endParaRPr lang="en-US" sz="3200" dirty="0">
              <a:solidFill>
                <a:schemeClr val="bg1"/>
              </a:solidFill>
            </a:endParaRPr>
          </a:p>
        </p:txBody>
      </p:sp>
      <p:sp>
        <p:nvSpPr>
          <p:cNvPr id="3" name="TextBox 2">
            <a:extLst>
              <a:ext uri="{FF2B5EF4-FFF2-40B4-BE49-F238E27FC236}">
                <a16:creationId xmlns:a16="http://schemas.microsoft.com/office/drawing/2014/main" id="{F834266B-6E4B-3544-8B8A-D0275BE49610}"/>
              </a:ext>
            </a:extLst>
          </p:cNvPr>
          <p:cNvSpPr txBox="1"/>
          <p:nvPr/>
        </p:nvSpPr>
        <p:spPr>
          <a:xfrm>
            <a:off x="6250751" y="5457482"/>
            <a:ext cx="1686680" cy="646331"/>
          </a:xfrm>
          <a:prstGeom prst="rect">
            <a:avLst/>
          </a:prstGeom>
          <a:noFill/>
        </p:spPr>
        <p:txBody>
          <a:bodyPr wrap="none" rtlCol="0">
            <a:spAutoFit/>
          </a:bodyPr>
          <a:lstStyle/>
          <a:p>
            <a:pPr algn="ctr"/>
            <a:r>
              <a:rPr lang="en-US" dirty="0">
                <a:solidFill>
                  <a:schemeClr val="bg1"/>
                </a:solidFill>
              </a:rPr>
              <a:t>Year 10</a:t>
            </a:r>
          </a:p>
          <a:p>
            <a:pPr algn="ctr"/>
            <a:r>
              <a:rPr lang="en-US" dirty="0">
                <a:solidFill>
                  <a:schemeClr val="bg1"/>
                </a:solidFill>
              </a:rPr>
              <a:t>Water Safety </a:t>
            </a:r>
          </a:p>
        </p:txBody>
      </p:sp>
      <p:grpSp>
        <p:nvGrpSpPr>
          <p:cNvPr id="9" name="Group 8">
            <a:extLst>
              <a:ext uri="{FF2B5EF4-FFF2-40B4-BE49-F238E27FC236}">
                <a16:creationId xmlns:a16="http://schemas.microsoft.com/office/drawing/2014/main" id="{DDF4F56F-B436-1EE2-B7A8-A7DF5AABD415}"/>
              </a:ext>
            </a:extLst>
          </p:cNvPr>
          <p:cNvGrpSpPr/>
          <p:nvPr/>
        </p:nvGrpSpPr>
        <p:grpSpPr>
          <a:xfrm>
            <a:off x="138935" y="4797451"/>
            <a:ext cx="4905247" cy="2224936"/>
            <a:chOff x="139418" y="4830717"/>
            <a:chExt cx="4156967" cy="2224936"/>
          </a:xfrm>
        </p:grpSpPr>
        <p:sp>
          <p:nvSpPr>
            <p:cNvPr id="10" name="TextBox 9">
              <a:extLst>
                <a:ext uri="{FF2B5EF4-FFF2-40B4-BE49-F238E27FC236}">
                  <a16:creationId xmlns:a16="http://schemas.microsoft.com/office/drawing/2014/main" id="{63EBEB0A-53C0-7F20-1D5B-0BA1EA0D380D}"/>
                </a:ext>
              </a:extLst>
            </p:cNvPr>
            <p:cNvSpPr txBox="1"/>
            <p:nvPr/>
          </p:nvSpPr>
          <p:spPr>
            <a:xfrm>
              <a:off x="159718" y="5732214"/>
              <a:ext cx="4136667" cy="1323439"/>
            </a:xfrm>
            <a:prstGeom prst="rect">
              <a:avLst/>
            </a:prstGeom>
            <a:solidFill>
              <a:schemeClr val="bg1"/>
            </a:solidFill>
            <a:ln>
              <a:solidFill>
                <a:schemeClr val="accent4">
                  <a:lumMod val="75000"/>
                </a:schemeClr>
              </a:solidFill>
            </a:ln>
          </p:spPr>
          <p:txBody>
            <a:bodyPr wrap="square" rtlCol="0">
              <a:spAutoFit/>
            </a:bodyPr>
            <a:lstStyle/>
            <a:p>
              <a:pPr lvl="0" defTabSz="914400" eaLnBrk="0" fontAlgn="base" hangingPunct="0">
                <a:spcBef>
                  <a:spcPct val="0"/>
                </a:spcBef>
                <a:spcAft>
                  <a:spcPct val="0"/>
                </a:spcAft>
              </a:pPr>
              <a:r>
                <a:rPr lang="en-US" altLang="en-US" sz="1000" dirty="0">
                  <a:solidFill>
                    <a:schemeClr val="accent4">
                      <a:lumMod val="75000"/>
                    </a:schemeClr>
                  </a:solidFill>
                </a:rPr>
                <a:t>Spiritual: </a:t>
              </a:r>
              <a:r>
                <a:rPr lang="en-US" altLang="en-US" sz="1000" dirty="0"/>
                <a:t>Students reflect on the humbling, powerful force of nature and the delicate value of human life when standing near open water.</a:t>
              </a:r>
            </a:p>
            <a:p>
              <a:pPr lvl="0" defTabSz="914400" eaLnBrk="0" fontAlgn="base" hangingPunct="0">
                <a:spcBef>
                  <a:spcPct val="0"/>
                </a:spcBef>
                <a:spcAft>
                  <a:spcPct val="0"/>
                </a:spcAft>
              </a:pPr>
              <a:r>
                <a:rPr lang="en-US" altLang="en-US" sz="1000" dirty="0">
                  <a:solidFill>
                    <a:schemeClr val="accent4">
                      <a:lumMod val="75000"/>
                    </a:schemeClr>
                  </a:solidFill>
                </a:rPr>
                <a:t>Moral: </a:t>
              </a:r>
              <a:r>
                <a:rPr lang="en-US" altLang="en-US" sz="1000" dirty="0"/>
                <a:t>Students evaluate their personal responsibility to follow safety rules instead of giving in to reckless peer pressure.</a:t>
              </a:r>
            </a:p>
            <a:p>
              <a:pPr lvl="0" defTabSz="914400" eaLnBrk="0" fontAlgn="base" hangingPunct="0">
                <a:spcBef>
                  <a:spcPct val="0"/>
                </a:spcBef>
                <a:spcAft>
                  <a:spcPct val="0"/>
                </a:spcAft>
              </a:pPr>
              <a:r>
                <a:rPr lang="en-US" altLang="en-US" sz="1000" dirty="0">
                  <a:solidFill>
                    <a:schemeClr val="accent4">
                      <a:lumMod val="75000"/>
                    </a:schemeClr>
                  </a:solidFill>
                </a:rPr>
                <a:t>Social: </a:t>
              </a:r>
              <a:r>
                <a:rPr lang="en-US" altLang="en-US" sz="1000" dirty="0"/>
                <a:t>Students discuss how group behavior impacts safety and learn how to responsibly protect themselves and their friends from danger.</a:t>
              </a:r>
            </a:p>
            <a:p>
              <a:pPr lvl="0" defTabSz="914400" eaLnBrk="0" fontAlgn="base" hangingPunct="0">
                <a:spcBef>
                  <a:spcPct val="0"/>
                </a:spcBef>
                <a:spcAft>
                  <a:spcPct val="0"/>
                </a:spcAft>
              </a:pPr>
              <a:r>
                <a:rPr lang="en-US" altLang="en-US" sz="1000" dirty="0">
                  <a:solidFill>
                    <a:schemeClr val="accent4">
                      <a:lumMod val="75000"/>
                    </a:schemeClr>
                  </a:solidFill>
                </a:rPr>
                <a:t>Cultural: </a:t>
              </a:r>
              <a:r>
                <a:rPr lang="en-US" altLang="en-US" sz="1000" dirty="0"/>
                <a:t>Students explore how coastal communities view water hazards, swimming traditions, and water access.</a:t>
              </a:r>
            </a:p>
          </p:txBody>
        </p:sp>
        <p:pic>
          <p:nvPicPr>
            <p:cNvPr id="11" name="Picture 10" descr="A close up of a card&#10;&#10;AI-generated content may be incorrect.">
              <a:extLst>
                <a:ext uri="{FF2B5EF4-FFF2-40B4-BE49-F238E27FC236}">
                  <a16:creationId xmlns:a16="http://schemas.microsoft.com/office/drawing/2014/main" id="{AED08F16-9B6E-E9EF-E977-08C7C671DD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9418" y="4830717"/>
              <a:ext cx="4156967" cy="901498"/>
            </a:xfrm>
            <a:prstGeom prst="rect">
              <a:avLst/>
            </a:prstGeom>
          </p:spPr>
        </p:pic>
      </p:grpSp>
    </p:spTree>
    <p:extLst>
      <p:ext uri="{BB962C8B-B14F-4D97-AF65-F5344CB8AC3E}">
        <p14:creationId xmlns:p14="http://schemas.microsoft.com/office/powerpoint/2010/main" val="1139644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7388708" y="4079403"/>
            <a:ext cx="805040" cy="762272"/>
          </a:xfrm>
          <a:prstGeom prst="rect">
            <a:avLst/>
          </a:prstGeom>
          <a:noFill/>
          <a:ln>
            <a:noFill/>
          </a:ln>
          <a:extLst>
            <a:ext uri="{53640926-AAD7-44D8-BBD7-CCE9431645EC}">
              <a14:shadowObscured xmlns:a14="http://schemas.microsoft.com/office/drawing/2010/main"/>
            </a:ext>
          </a:extLst>
        </p:spPr>
      </p:pic>
      <p:pic>
        <p:nvPicPr>
          <p:cNvPr id="26" name="Picture 25"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1794753" y="3182496"/>
            <a:ext cx="805040" cy="762272"/>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0" y="0"/>
            <a:ext cx="9144000" cy="180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5541653" y="-1330"/>
            <a:ext cx="710558" cy="715561"/>
          </a:xfrm>
          <a:prstGeom prst="rect">
            <a:avLst/>
          </a:prstGeom>
          <a:noFill/>
          <a:ln>
            <a:noFill/>
          </a:ln>
          <a:extLst>
            <a:ext uri="{53640926-AAD7-44D8-BBD7-CCE9431645EC}">
              <a14:shadowObscured xmlns:a14="http://schemas.microsoft.com/office/drawing/2010/main"/>
            </a:ext>
          </a:extLst>
        </p:spPr>
      </p:pic>
      <p:graphicFrame>
        <p:nvGraphicFramePr>
          <p:cNvPr id="5" name="Diagram 4"/>
          <p:cNvGraphicFramePr/>
          <p:nvPr/>
        </p:nvGraphicFramePr>
        <p:xfrm>
          <a:off x="-947382" y="149945"/>
          <a:ext cx="10668000" cy="6442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Picture frame drawing coloring"/>
          <p:cNvPicPr>
            <a:picLocks noChangeAspect="1" noChangeArrowheads="1"/>
          </p:cNvPicPr>
          <p:nvPr/>
        </p:nvPicPr>
        <p:blipFill rotWithShape="1">
          <a:blip r:embed="rId8">
            <a:extLst>
              <a:ext uri="{28A0092B-C50C-407E-A947-70E740481C1C}">
                <a14:useLocalDpi xmlns:a14="http://schemas.microsoft.com/office/drawing/2010/main" val="0"/>
              </a:ext>
            </a:extLst>
          </a:blip>
          <a:srcRect l="25311" t="10686" r="26666" b="12485"/>
          <a:stretch/>
        </p:blipFill>
        <p:spPr bwMode="auto">
          <a:xfrm>
            <a:off x="3195280" y="1766746"/>
            <a:ext cx="2287710" cy="2915895"/>
          </a:xfrm>
          <a:prstGeom prst="rect">
            <a:avLst/>
          </a:prstGeom>
          <a:noFill/>
          <a:extLst>
            <a:ext uri="{909E8E84-426E-40DD-AFC4-6F175D3DCCD1}">
              <a14:hiddenFill xmlns:a14="http://schemas.microsoft.com/office/drawing/2010/main">
                <a:solidFill>
                  <a:srgbClr val="FFFFFF"/>
                </a:solidFill>
              </a14:hiddenFill>
            </a:ext>
          </a:extLst>
        </p:spPr>
      </p:pic>
      <p:sp>
        <p:nvSpPr>
          <p:cNvPr id="7" name="Curved Down Arrow 6"/>
          <p:cNvSpPr/>
          <p:nvPr/>
        </p:nvSpPr>
        <p:spPr>
          <a:xfrm rot="19557828">
            <a:off x="968991" y="380390"/>
            <a:ext cx="2169994"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Box 7"/>
          <p:cNvSpPr txBox="1"/>
          <p:nvPr/>
        </p:nvSpPr>
        <p:spPr>
          <a:xfrm rot="19117540">
            <a:off x="1380763" y="459120"/>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0" name="Curved Down Arrow 9"/>
          <p:cNvSpPr/>
          <p:nvPr/>
        </p:nvSpPr>
        <p:spPr>
          <a:xfrm rot="7722299">
            <a:off x="6005015" y="5528171"/>
            <a:ext cx="2169994"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p:cNvSpPr txBox="1"/>
          <p:nvPr/>
        </p:nvSpPr>
        <p:spPr>
          <a:xfrm rot="18817048">
            <a:off x="6457731" y="5456773"/>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2" name="Curved Down Arrow 11"/>
          <p:cNvSpPr/>
          <p:nvPr/>
        </p:nvSpPr>
        <p:spPr>
          <a:xfrm rot="4789280">
            <a:off x="6901809" y="2330221"/>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Box 12"/>
          <p:cNvSpPr txBox="1"/>
          <p:nvPr/>
        </p:nvSpPr>
        <p:spPr>
          <a:xfrm rot="15884029">
            <a:off x="7245341" y="2258823"/>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4" name="Curved Down Arrow 13"/>
          <p:cNvSpPr/>
          <p:nvPr/>
        </p:nvSpPr>
        <p:spPr>
          <a:xfrm rot="15752552">
            <a:off x="-309328" y="3447584"/>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p:cNvSpPr txBox="1"/>
          <p:nvPr/>
        </p:nvSpPr>
        <p:spPr>
          <a:xfrm rot="5247301">
            <a:off x="184332" y="3376186"/>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8" name="Curved Down Arrow 17"/>
          <p:cNvSpPr/>
          <p:nvPr/>
        </p:nvSpPr>
        <p:spPr>
          <a:xfrm rot="1597945" flipH="1">
            <a:off x="2484849" y="4887814"/>
            <a:ext cx="1888364"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Box 18"/>
          <p:cNvSpPr txBox="1"/>
          <p:nvPr/>
        </p:nvSpPr>
        <p:spPr>
          <a:xfrm rot="1652872">
            <a:off x="2810722" y="5035992"/>
            <a:ext cx="1260142" cy="430887"/>
          </a:xfrm>
          <a:prstGeom prst="rect">
            <a:avLst/>
          </a:prstGeom>
          <a:noFill/>
        </p:spPr>
        <p:txBody>
          <a:bodyPr wrap="square" rtlCol="0">
            <a:spAutoFit/>
          </a:bodyPr>
          <a:lstStyle/>
          <a:p>
            <a:pPr algn="ctr"/>
            <a:r>
              <a:rPr lang="en-US" sz="1100" dirty="0">
                <a:solidFill>
                  <a:srgbClr val="F838C6"/>
                </a:solidFill>
              </a:rPr>
              <a:t>Relationships &amp; Sex Education</a:t>
            </a:r>
            <a:endParaRPr lang="en-GB" sz="1100" dirty="0">
              <a:solidFill>
                <a:srgbClr val="F838C6"/>
              </a:solidFill>
            </a:endParaRPr>
          </a:p>
        </p:txBody>
      </p:sp>
      <p:sp>
        <p:nvSpPr>
          <p:cNvPr id="20" name="Curved Down Arrow 19"/>
          <p:cNvSpPr/>
          <p:nvPr/>
        </p:nvSpPr>
        <p:spPr>
          <a:xfrm rot="11677778" flipH="1">
            <a:off x="3913979" y="1076217"/>
            <a:ext cx="1726170"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Box 20"/>
          <p:cNvSpPr txBox="1"/>
          <p:nvPr/>
        </p:nvSpPr>
        <p:spPr>
          <a:xfrm rot="1211489">
            <a:off x="4082104" y="1166294"/>
            <a:ext cx="1260142" cy="369332"/>
          </a:xfrm>
          <a:prstGeom prst="rect">
            <a:avLst/>
          </a:prstGeom>
          <a:noFill/>
        </p:spPr>
        <p:txBody>
          <a:bodyPr wrap="square" rtlCol="0">
            <a:spAutoFit/>
          </a:bodyPr>
          <a:lstStyle/>
          <a:p>
            <a:pPr algn="ctr"/>
            <a:r>
              <a:rPr lang="en-US" sz="900" dirty="0">
                <a:solidFill>
                  <a:srgbClr val="F838C6"/>
                </a:solidFill>
              </a:rPr>
              <a:t>Relationships &amp; Sex Education</a:t>
            </a:r>
            <a:endParaRPr lang="en-GB" sz="900" dirty="0">
              <a:solidFill>
                <a:srgbClr val="F838C6"/>
              </a:solidFill>
            </a:endParaRPr>
          </a:p>
        </p:txBody>
      </p:sp>
      <p:sp>
        <p:nvSpPr>
          <p:cNvPr id="9" name="TextBox 8"/>
          <p:cNvSpPr txBox="1"/>
          <p:nvPr/>
        </p:nvSpPr>
        <p:spPr>
          <a:xfrm>
            <a:off x="3507160" y="2591027"/>
            <a:ext cx="2190219" cy="1754326"/>
          </a:xfrm>
          <a:prstGeom prst="rect">
            <a:avLst/>
          </a:prstGeom>
          <a:noFill/>
        </p:spPr>
        <p:txBody>
          <a:bodyPr wrap="square" rtlCol="0">
            <a:spAutoFit/>
          </a:bodyPr>
          <a:lstStyle/>
          <a:p>
            <a:r>
              <a:rPr lang="en-US" sz="3600" b="1" dirty="0">
                <a:solidFill>
                  <a:srgbClr val="FF0000"/>
                </a:solidFill>
                <a:latin typeface="Century Gothic" panose="020B0502020202020204" pitchFamily="34" charset="0"/>
              </a:rPr>
              <a:t>Y10</a:t>
            </a:r>
          </a:p>
          <a:p>
            <a:r>
              <a:rPr lang="en-US" sz="3600" b="1" dirty="0">
                <a:solidFill>
                  <a:schemeClr val="bg2">
                    <a:lumMod val="10000"/>
                  </a:schemeClr>
                </a:solidFill>
                <a:latin typeface="Century Gothic" panose="020B0502020202020204" pitchFamily="34" charset="0"/>
              </a:rPr>
              <a:t>Bigger Picture</a:t>
            </a:r>
            <a:endParaRPr lang="en-GB" sz="3600" b="1" dirty="0">
              <a:solidFill>
                <a:schemeClr val="bg2">
                  <a:lumMod val="10000"/>
                </a:schemeClr>
              </a:solidFill>
              <a:latin typeface="Century Gothic" panose="020B0502020202020204" pitchFamily="34" charset="0"/>
            </a:endParaRPr>
          </a:p>
        </p:txBody>
      </p:sp>
      <p:pic>
        <p:nvPicPr>
          <p:cNvPr id="3" name="Picture 2" descr="Brain 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81667" y="2440394"/>
            <a:ext cx="668382" cy="477373"/>
          </a:xfrm>
          <a:prstGeom prst="rect">
            <a:avLst/>
          </a:prstGeom>
        </p:spPr>
      </p:pic>
      <p:sp>
        <p:nvSpPr>
          <p:cNvPr id="24" name="TextBox 23"/>
          <p:cNvSpPr txBox="1"/>
          <p:nvPr/>
        </p:nvSpPr>
        <p:spPr>
          <a:xfrm>
            <a:off x="3602849" y="2065497"/>
            <a:ext cx="2169395" cy="369332"/>
          </a:xfrm>
          <a:prstGeom prst="rect">
            <a:avLst/>
          </a:prstGeom>
          <a:noFill/>
        </p:spPr>
        <p:txBody>
          <a:bodyPr wrap="square" rtlCol="0">
            <a:spAutoFit/>
          </a:bodyPr>
          <a:lstStyle/>
          <a:p>
            <a:r>
              <a:rPr lang="en-GB" dirty="0">
                <a:latin typeface="Century Gothic" panose="020B0502020202020204" pitchFamily="34" charset="0"/>
              </a:rPr>
              <a:t>PSHE &amp; RSHE</a:t>
            </a:r>
          </a:p>
        </p:txBody>
      </p:sp>
      <p:pic>
        <p:nvPicPr>
          <p:cNvPr id="28" name="Picture 27"/>
          <p:cNvPicPr/>
          <p:nvPr/>
        </p:nvPicPr>
        <p:blipFill rotWithShape="1">
          <a:blip r:embed="rId10" cstate="print">
            <a:extLst>
              <a:ext uri="{28A0092B-C50C-407E-A947-70E740481C1C}">
                <a14:useLocalDpi xmlns:a14="http://schemas.microsoft.com/office/drawing/2010/main" val="0"/>
              </a:ext>
            </a:extLst>
          </a:blip>
          <a:srcRect l="22502" t="21641" r="16300" b="17017"/>
          <a:stretch/>
        </p:blipFill>
        <p:spPr bwMode="auto">
          <a:xfrm>
            <a:off x="6453100" y="2691317"/>
            <a:ext cx="411621" cy="412461"/>
          </a:xfrm>
          <a:prstGeom prst="rect">
            <a:avLst/>
          </a:prstGeom>
          <a:ln>
            <a:noFill/>
          </a:ln>
          <a:extLst>
            <a:ext uri="{53640926-AAD7-44D8-BBD7-CCE9431645EC}">
              <a14:shadowObscured xmlns:a14="http://schemas.microsoft.com/office/drawing/2010/main"/>
            </a:ext>
          </a:extLst>
        </p:spPr>
      </p:pic>
      <p:pic>
        <p:nvPicPr>
          <p:cNvPr id="29" name="Picture 28"/>
          <p:cNvPicPr/>
          <p:nvPr/>
        </p:nvPicPr>
        <p:blipFill rotWithShape="1">
          <a:blip r:embed="rId10" cstate="print">
            <a:extLst>
              <a:ext uri="{28A0092B-C50C-407E-A947-70E740481C1C}">
                <a14:useLocalDpi xmlns:a14="http://schemas.microsoft.com/office/drawing/2010/main" val="0"/>
              </a:ext>
            </a:extLst>
          </a:blip>
          <a:srcRect l="22502" t="21641" r="16300" b="17017"/>
          <a:stretch/>
        </p:blipFill>
        <p:spPr bwMode="auto">
          <a:xfrm>
            <a:off x="5921361" y="4769017"/>
            <a:ext cx="411621" cy="412461"/>
          </a:xfrm>
          <a:prstGeom prst="rect">
            <a:avLst/>
          </a:prstGeom>
          <a:ln>
            <a:noFill/>
          </a:ln>
          <a:extLst>
            <a:ext uri="{53640926-AAD7-44D8-BBD7-CCE9431645EC}">
              <a14:shadowObscured xmlns:a14="http://schemas.microsoft.com/office/drawing/2010/main"/>
            </a:ext>
          </a:extLst>
        </p:spPr>
      </p:pic>
      <p:pic>
        <p:nvPicPr>
          <p:cNvPr id="30" name="Picture 29"/>
          <p:cNvPicPr/>
          <p:nvPr/>
        </p:nvPicPr>
        <p:blipFill rotWithShape="1">
          <a:blip r:embed="rId10" cstate="print">
            <a:extLst>
              <a:ext uri="{28A0092B-C50C-407E-A947-70E740481C1C}">
                <a14:useLocalDpi xmlns:a14="http://schemas.microsoft.com/office/drawing/2010/main" val="0"/>
              </a:ext>
            </a:extLst>
          </a:blip>
          <a:srcRect l="22502" t="21641" r="16300" b="17017"/>
          <a:stretch/>
        </p:blipFill>
        <p:spPr bwMode="auto">
          <a:xfrm>
            <a:off x="2047989" y="4116084"/>
            <a:ext cx="411621" cy="412461"/>
          </a:xfrm>
          <a:prstGeom prst="rect">
            <a:avLst/>
          </a:prstGeom>
          <a:ln>
            <a:noFill/>
          </a:ln>
          <a:extLst>
            <a:ext uri="{53640926-AAD7-44D8-BBD7-CCE9431645EC}">
              <a14:shadowObscured xmlns:a14="http://schemas.microsoft.com/office/drawing/2010/main"/>
            </a:ext>
          </a:extLst>
        </p:spPr>
      </p:pic>
      <p:pic>
        <p:nvPicPr>
          <p:cNvPr id="31" name="Picture 30"/>
          <p:cNvPicPr/>
          <p:nvPr/>
        </p:nvPicPr>
        <p:blipFill rotWithShape="1">
          <a:blip r:embed="rId10" cstate="print">
            <a:extLst>
              <a:ext uri="{28A0092B-C50C-407E-A947-70E740481C1C}">
                <a14:useLocalDpi xmlns:a14="http://schemas.microsoft.com/office/drawing/2010/main" val="0"/>
              </a:ext>
            </a:extLst>
          </a:blip>
          <a:srcRect l="22502" t="21641" r="16300" b="17017"/>
          <a:stretch/>
        </p:blipFill>
        <p:spPr bwMode="auto">
          <a:xfrm>
            <a:off x="1934826" y="2496369"/>
            <a:ext cx="411621" cy="412461"/>
          </a:xfrm>
          <a:prstGeom prst="rect">
            <a:avLst/>
          </a:prstGeom>
          <a:ln>
            <a:noFill/>
          </a:ln>
          <a:extLst>
            <a:ext uri="{53640926-AAD7-44D8-BBD7-CCE9431645EC}">
              <a14:shadowObscured xmlns:a14="http://schemas.microsoft.com/office/drawing/2010/main"/>
            </a:ext>
          </a:extLst>
        </p:spPr>
      </p:pic>
      <p:pic>
        <p:nvPicPr>
          <p:cNvPr id="32" name="Picture 31"/>
          <p:cNvPicPr/>
          <p:nvPr/>
        </p:nvPicPr>
        <p:blipFill rotWithShape="1">
          <a:blip r:embed="rId10" cstate="print">
            <a:extLst>
              <a:ext uri="{28A0092B-C50C-407E-A947-70E740481C1C}">
                <a14:useLocalDpi xmlns:a14="http://schemas.microsoft.com/office/drawing/2010/main" val="0"/>
              </a:ext>
            </a:extLst>
          </a:blip>
          <a:srcRect l="22502" t="21641" r="16300" b="17017"/>
          <a:stretch/>
        </p:blipFill>
        <p:spPr bwMode="auto">
          <a:xfrm>
            <a:off x="2253799" y="1896705"/>
            <a:ext cx="411621" cy="412461"/>
          </a:xfrm>
          <a:prstGeom prst="rect">
            <a:avLst/>
          </a:prstGeom>
          <a:ln>
            <a:noFill/>
          </a:ln>
          <a:extLst>
            <a:ext uri="{53640926-AAD7-44D8-BBD7-CCE9431645EC}">
              <a14:shadowObscured xmlns:a14="http://schemas.microsoft.com/office/drawing/2010/main"/>
            </a:ext>
          </a:extLst>
        </p:spPr>
      </p:pic>
      <p:pic>
        <p:nvPicPr>
          <p:cNvPr id="33" name="Picture 32">
            <a:extLst>
              <a:ext uri="{FF2B5EF4-FFF2-40B4-BE49-F238E27FC236}">
                <a16:creationId xmlns:a16="http://schemas.microsoft.com/office/drawing/2014/main" id="{86801A60-8AF4-43FB-B09C-B60D2494EF50}"/>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rot="8633855">
            <a:off x="6314956" y="386990"/>
            <a:ext cx="1245677" cy="618946"/>
          </a:xfrm>
          <a:prstGeom prst="rect">
            <a:avLst/>
          </a:prstGeom>
        </p:spPr>
      </p:pic>
      <p:pic>
        <p:nvPicPr>
          <p:cNvPr id="4" name="Picture 3">
            <a:extLst>
              <a:ext uri="{FF2B5EF4-FFF2-40B4-BE49-F238E27FC236}">
                <a16:creationId xmlns:a16="http://schemas.microsoft.com/office/drawing/2014/main" id="{EA546548-181C-4A99-9BFD-47860A553B50}"/>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4213825" y="746471"/>
            <a:ext cx="311422" cy="311422"/>
          </a:xfrm>
          <a:prstGeom prst="rect">
            <a:avLst/>
          </a:prstGeom>
        </p:spPr>
      </p:pic>
      <p:pic>
        <p:nvPicPr>
          <p:cNvPr id="35" name="Picture 34">
            <a:extLst>
              <a:ext uri="{FF2B5EF4-FFF2-40B4-BE49-F238E27FC236}">
                <a16:creationId xmlns:a16="http://schemas.microsoft.com/office/drawing/2014/main" id="{DCCD3445-7CCE-4A20-91F7-30746B445152}"/>
              </a:ext>
            </a:extLst>
          </p:cNvPr>
          <p:cNvPicPr>
            <a:picLocks noChangeAspect="1"/>
          </p:cNvPicPr>
          <p:nvPr/>
        </p:nvPicPr>
        <p:blipFill>
          <a:blip r:embed="rId15"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5193395" y="877453"/>
            <a:ext cx="297223" cy="297223"/>
          </a:xfrm>
          <a:prstGeom prst="rect">
            <a:avLst/>
          </a:prstGeom>
        </p:spPr>
      </p:pic>
    </p:spTree>
    <p:extLst>
      <p:ext uri="{BB962C8B-B14F-4D97-AF65-F5344CB8AC3E}">
        <p14:creationId xmlns:p14="http://schemas.microsoft.com/office/powerpoint/2010/main" val="162504755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97F73AA-6A35-491D-988D-6946CE2D8384}"/>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8041" b="8243"/>
          <a:stretch/>
        </p:blipFill>
        <p:spPr>
          <a:xfrm>
            <a:off x="0" y="-2180"/>
            <a:ext cx="9144000" cy="1562318"/>
          </a:xfrm>
          <a:prstGeom prst="rect">
            <a:avLst/>
          </a:prstGeom>
        </p:spPr>
      </p:pic>
      <p:sp>
        <p:nvSpPr>
          <p:cNvPr id="3" name="Rectangle 2">
            <a:extLst>
              <a:ext uri="{FF2B5EF4-FFF2-40B4-BE49-F238E27FC236}">
                <a16:creationId xmlns:a16="http://schemas.microsoft.com/office/drawing/2014/main" id="{6F794853-8C00-F444-B301-739F19304064}"/>
              </a:ext>
            </a:extLst>
          </p:cNvPr>
          <p:cNvSpPr/>
          <p:nvPr/>
        </p:nvSpPr>
        <p:spPr>
          <a:xfrm>
            <a:off x="318494" y="-464036"/>
            <a:ext cx="5030856" cy="2452687"/>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5400" b="1" dirty="0">
                <a:solidFill>
                  <a:schemeClr val="bg1"/>
                </a:solidFill>
                <a:effectLst>
                  <a:outerShdw blurRad="38100" dist="38100" dir="2700000" algn="tl">
                    <a:srgbClr val="000000">
                      <a:alpha val="43137"/>
                    </a:srgbClr>
                  </a:outerShdw>
                </a:effectLst>
                <a:latin typeface="+mj-lt"/>
                <a:ea typeface="+mj-ea"/>
                <a:cs typeface="+mj-cs"/>
              </a:rPr>
              <a:t>Learning Objectives </a:t>
            </a:r>
          </a:p>
        </p:txBody>
      </p:sp>
      <p:sp>
        <p:nvSpPr>
          <p:cNvPr id="8" name="Rectangle 1">
            <a:extLst>
              <a:ext uri="{FF2B5EF4-FFF2-40B4-BE49-F238E27FC236}">
                <a16:creationId xmlns:a16="http://schemas.microsoft.com/office/drawing/2014/main" id="{0CD6323F-0BFC-49EF-9B55-F9C73FEB786F}"/>
              </a:ext>
            </a:extLst>
          </p:cNvPr>
          <p:cNvSpPr>
            <a:spLocks noChangeArrowheads="1"/>
          </p:cNvSpPr>
          <p:nvPr/>
        </p:nvSpPr>
        <p:spPr bwMode="auto">
          <a:xfrm>
            <a:off x="169956" y="1811489"/>
            <a:ext cx="4858190" cy="4708981"/>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i="0" u="none" strike="noStrike" cap="none" normalizeH="0" baseline="0" dirty="0">
                <a:ln>
                  <a:noFill/>
                </a:ln>
                <a:solidFill>
                  <a:schemeClr val="tx1"/>
                </a:solidFill>
                <a:effectLst/>
                <a:latin typeface="Century Gothic" panose="020B0502020202020204" pitchFamily="34" charset="0"/>
              </a:rPr>
              <a:t>To understand how to</a:t>
            </a:r>
            <a:r>
              <a:rPr kumimoji="0" lang="en-US" altLang="en-US" sz="2000" b="0" i="0" u="none" strike="noStrike" cap="none" normalizeH="0" baseline="0" dirty="0">
                <a:ln>
                  <a:noFill/>
                </a:ln>
                <a:solidFill>
                  <a:schemeClr val="tx1"/>
                </a:solidFill>
                <a:effectLst/>
                <a:latin typeface="Century Gothic" panose="020B0502020202020204" pitchFamily="34" charset="0"/>
              </a:rPr>
              <a:t> stay safe in open water environments and </a:t>
            </a:r>
            <a:r>
              <a:rPr kumimoji="0" lang="en-US" altLang="en-US" sz="2000" b="1" i="0" u="none" strike="noStrike" cap="none" normalizeH="0" baseline="0" dirty="0">
                <a:ln>
                  <a:noFill/>
                </a:ln>
                <a:solidFill>
                  <a:schemeClr val="tx1"/>
                </a:solidFill>
                <a:effectLst/>
                <a:latin typeface="Century Gothic" panose="020B0502020202020204" pitchFamily="34" charset="0"/>
              </a:rPr>
              <a:t>describe</a:t>
            </a:r>
            <a:r>
              <a:rPr kumimoji="0" lang="en-US" altLang="en-US" sz="2000" b="0" i="0" u="none" strike="noStrike" cap="none" normalizeH="0" baseline="0" dirty="0">
                <a:ln>
                  <a:noFill/>
                </a:ln>
                <a:solidFill>
                  <a:schemeClr val="tx1"/>
                </a:solidFill>
                <a:effectLst/>
                <a:latin typeface="Century Gothic" panose="020B0502020202020204" pitchFamily="34" charset="0"/>
              </a:rPr>
              <a:t> appropriate methods for calling for help.</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i="0" u="none" strike="noStrike" cap="none" normalizeH="0" baseline="0" dirty="0">
                <a:ln>
                  <a:noFill/>
                </a:ln>
                <a:solidFill>
                  <a:schemeClr val="tx1"/>
                </a:solidFill>
                <a:effectLst/>
                <a:latin typeface="Century Gothic" panose="020B0502020202020204" pitchFamily="34" charset="0"/>
              </a:rPr>
              <a:t>To know how to </a:t>
            </a:r>
            <a:r>
              <a:rPr kumimoji="0" lang="en-US" altLang="en-US" sz="2000" b="1" i="0" u="none" strike="noStrike" cap="none" normalizeH="0" baseline="0" dirty="0">
                <a:ln>
                  <a:noFill/>
                </a:ln>
                <a:solidFill>
                  <a:schemeClr val="tx1"/>
                </a:solidFill>
                <a:effectLst/>
                <a:latin typeface="Century Gothic" panose="020B0502020202020204" pitchFamily="34" charset="0"/>
              </a:rPr>
              <a:t>apply</a:t>
            </a:r>
            <a:r>
              <a:rPr kumimoji="0" lang="en-US" altLang="en-US" sz="2000" b="0" i="0" u="none" strike="noStrike" cap="none" normalizeH="0" baseline="0" dirty="0">
                <a:ln>
                  <a:noFill/>
                </a:ln>
                <a:solidFill>
                  <a:schemeClr val="tx1"/>
                </a:solidFill>
                <a:effectLst/>
                <a:latin typeface="Century Gothic" panose="020B0502020202020204" pitchFamily="34" charset="0"/>
              </a:rPr>
              <a:t> effective swimming and survival techniques to </a:t>
            </a:r>
            <a:r>
              <a:rPr kumimoji="0" lang="en-US" altLang="en-US" sz="2000" b="1" i="0" u="none" strike="noStrike" cap="none" normalizeH="0" baseline="0" dirty="0">
                <a:ln>
                  <a:noFill/>
                </a:ln>
                <a:solidFill>
                  <a:schemeClr val="tx1"/>
                </a:solidFill>
                <a:effectLst/>
                <a:latin typeface="Century Gothic" panose="020B0502020202020204" pitchFamily="34" charset="0"/>
              </a:rPr>
              <a:t>respond</a:t>
            </a:r>
            <a:r>
              <a:rPr kumimoji="0" lang="en-US" altLang="en-US" sz="2000" b="0" i="0" u="none" strike="noStrike" cap="none" normalizeH="0" baseline="0" dirty="0">
                <a:ln>
                  <a:noFill/>
                </a:ln>
                <a:solidFill>
                  <a:schemeClr val="tx1"/>
                </a:solidFill>
                <a:effectLst/>
                <a:latin typeface="Century Gothic" panose="020B0502020202020204" pitchFamily="34" charset="0"/>
              </a:rPr>
              <a:t> safely in potentially dangerous water situations.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i="0" u="none" strike="noStrike" cap="none" normalizeH="0" baseline="0" dirty="0">
                <a:ln>
                  <a:noFill/>
                </a:ln>
                <a:solidFill>
                  <a:schemeClr val="tx1"/>
                </a:solidFill>
                <a:effectLst/>
                <a:latin typeface="Century Gothic" panose="020B0502020202020204" pitchFamily="34" charset="0"/>
              </a:rPr>
              <a:t>To know how to </a:t>
            </a:r>
            <a:r>
              <a:rPr kumimoji="0" lang="en-US" altLang="en-US" sz="2000" b="1" i="0" u="none" strike="noStrike" cap="none" normalizeH="0" baseline="0" dirty="0" err="1">
                <a:ln>
                  <a:noFill/>
                </a:ln>
                <a:solidFill>
                  <a:schemeClr val="tx1"/>
                </a:solidFill>
                <a:effectLst/>
                <a:latin typeface="Century Gothic" panose="020B0502020202020204" pitchFamily="34" charset="0"/>
              </a:rPr>
              <a:t>analyse</a:t>
            </a:r>
            <a:r>
              <a:rPr kumimoji="0" lang="en-US" altLang="en-US" sz="2000" b="0" i="0" u="none" strike="noStrike" cap="none" normalizeH="0" baseline="0" dirty="0">
                <a:ln>
                  <a:noFill/>
                </a:ln>
                <a:solidFill>
                  <a:schemeClr val="tx1"/>
                </a:solidFill>
                <a:effectLst/>
                <a:latin typeface="Century Gothic" panose="020B0502020202020204" pitchFamily="34" charset="0"/>
              </a:rPr>
              <a:t> and </a:t>
            </a:r>
            <a:r>
              <a:rPr kumimoji="0" lang="en-US" altLang="en-US" sz="2000" b="1" i="0" u="none" strike="noStrike" cap="none" normalizeH="0" baseline="0" dirty="0">
                <a:ln>
                  <a:noFill/>
                </a:ln>
                <a:solidFill>
                  <a:schemeClr val="tx1"/>
                </a:solidFill>
                <a:effectLst/>
                <a:latin typeface="Century Gothic" panose="020B0502020202020204" pitchFamily="34" charset="0"/>
              </a:rPr>
              <a:t>evaluate</a:t>
            </a:r>
            <a:r>
              <a:rPr kumimoji="0" lang="en-US" altLang="en-US" sz="2000" b="0" i="0" u="none" strike="noStrike" cap="none" normalizeH="0" baseline="0" dirty="0">
                <a:ln>
                  <a:noFill/>
                </a:ln>
                <a:solidFill>
                  <a:schemeClr val="tx1"/>
                </a:solidFill>
                <a:effectLst/>
                <a:latin typeface="Century Gothic" panose="020B0502020202020204" pitchFamily="34" charset="0"/>
              </a:rPr>
              <a:t> hazards and risks in different aquatic environments, </a:t>
            </a:r>
            <a:r>
              <a:rPr kumimoji="0" lang="en-US" altLang="en-US" sz="2000" b="1" i="0" u="none" strike="noStrike" cap="none" normalizeH="0" baseline="0" dirty="0">
                <a:ln>
                  <a:noFill/>
                </a:ln>
                <a:solidFill>
                  <a:schemeClr val="tx1"/>
                </a:solidFill>
                <a:effectLst/>
                <a:latin typeface="Century Gothic" panose="020B0502020202020204" pitchFamily="34" charset="0"/>
              </a:rPr>
              <a:t>proposing</a:t>
            </a:r>
            <a:r>
              <a:rPr kumimoji="0" lang="en-US" altLang="en-US" sz="2000" b="0" i="0" u="none" strike="noStrike" cap="none" normalizeH="0" baseline="0" dirty="0">
                <a:ln>
                  <a:noFill/>
                </a:ln>
                <a:solidFill>
                  <a:schemeClr val="tx1"/>
                </a:solidFill>
                <a:effectLst/>
                <a:latin typeface="Century Gothic" panose="020B0502020202020204" pitchFamily="34" charset="0"/>
              </a:rPr>
              <a:t> safe self-rescue strategies and preventive actions.</a:t>
            </a:r>
          </a:p>
        </p:txBody>
      </p:sp>
      <p:sp>
        <p:nvSpPr>
          <p:cNvPr id="10" name="TextBox 9">
            <a:extLst>
              <a:ext uri="{FF2B5EF4-FFF2-40B4-BE49-F238E27FC236}">
                <a16:creationId xmlns:a16="http://schemas.microsoft.com/office/drawing/2014/main" id="{98197802-5BB2-4B7A-890D-FD10CE4C8DD2}"/>
              </a:ext>
            </a:extLst>
          </p:cNvPr>
          <p:cNvSpPr txBox="1"/>
          <p:nvPr/>
        </p:nvSpPr>
        <p:spPr>
          <a:xfrm>
            <a:off x="5176684" y="1657601"/>
            <a:ext cx="3964606" cy="5324535"/>
          </a:xfrm>
          <a:prstGeom prst="rect">
            <a:avLst/>
          </a:prstGeom>
          <a:noFill/>
        </p:spPr>
        <p:txBody>
          <a:bodyPr wrap="square" rtlCol="0">
            <a:spAutoFit/>
          </a:bodyPr>
          <a:lstStyle/>
          <a:p>
            <a:endParaRPr lang="en-GB" sz="2000" dirty="0">
              <a:solidFill>
                <a:srgbClr val="FF0000"/>
              </a:solidFill>
              <a:latin typeface="Century Gothic" panose="020B0502020202020204" pitchFamily="34" charset="0"/>
            </a:endParaRPr>
          </a:p>
          <a:p>
            <a:r>
              <a:rPr lang="en-GB" sz="2000" b="1" dirty="0">
                <a:solidFill>
                  <a:srgbClr val="FF0000"/>
                </a:solidFill>
                <a:latin typeface="Century Gothic" panose="020B0502020202020204" pitchFamily="34" charset="0"/>
              </a:rPr>
              <a:t>Select</a:t>
            </a:r>
            <a:r>
              <a:rPr lang="en-GB" sz="2000" dirty="0">
                <a:solidFill>
                  <a:srgbClr val="FF0000"/>
                </a:solidFill>
                <a:latin typeface="Century Gothic" panose="020B0502020202020204" pitchFamily="34" charset="0"/>
              </a:rPr>
              <a:t> </a:t>
            </a:r>
            <a:r>
              <a:rPr lang="en-GB" sz="2000" b="1" dirty="0">
                <a:solidFill>
                  <a:srgbClr val="FF0000"/>
                </a:solidFill>
                <a:latin typeface="Century Gothic" panose="020B0502020202020204" pitchFamily="34" charset="0"/>
              </a:rPr>
              <a:t>and perform</a:t>
            </a:r>
            <a:r>
              <a:rPr lang="en-GB" sz="2000" dirty="0">
                <a:solidFill>
                  <a:srgbClr val="FF0000"/>
                </a:solidFill>
                <a:latin typeface="Century Gothic" panose="020B0502020202020204" pitchFamily="34" charset="0"/>
              </a:rPr>
              <a:t> appropriate emergency responses for self-preservation and control.</a:t>
            </a:r>
          </a:p>
          <a:p>
            <a:endParaRPr lang="en-GB" sz="2000" dirty="0">
              <a:solidFill>
                <a:srgbClr val="FF0000"/>
              </a:solidFill>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rgbClr val="FF0000"/>
                </a:solidFill>
                <a:effectLst/>
                <a:latin typeface="Century Gothic" panose="020B0502020202020204" pitchFamily="34" charset="0"/>
              </a:rPr>
              <a:t>Identify and explain</a:t>
            </a:r>
            <a:r>
              <a:rPr kumimoji="0" lang="en-US" altLang="en-US" sz="2000" b="0" i="0" u="none" strike="noStrike" cap="none" normalizeH="0" baseline="0" dirty="0">
                <a:ln>
                  <a:noFill/>
                </a:ln>
                <a:solidFill>
                  <a:srgbClr val="FF0000"/>
                </a:solidFill>
                <a:effectLst/>
                <a:latin typeface="Century Gothic" panose="020B0502020202020204" pitchFamily="34" charset="0"/>
              </a:rPr>
              <a:t> common hazards in open water settings.</a:t>
            </a:r>
          </a:p>
          <a:p>
            <a:pPr marL="0" marR="0" lvl="0" indent="0" algn="l" defTabSz="914400" rtl="0" eaLnBrk="0" fontAlgn="base" latinLnBrk="0" hangingPunct="0">
              <a:lnSpc>
                <a:spcPct val="100000"/>
              </a:lnSpc>
              <a:spcBef>
                <a:spcPct val="0"/>
              </a:spcBef>
              <a:spcAft>
                <a:spcPct val="0"/>
              </a:spcAft>
              <a:buClrTx/>
              <a:buSzTx/>
              <a:tabLst/>
            </a:pPr>
            <a:endParaRPr lang="en-US" altLang="en-US" sz="2000" dirty="0">
              <a:solidFill>
                <a:srgbClr val="FF0000"/>
              </a:solidFill>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rgbClr val="FF0000"/>
                </a:solidFill>
                <a:effectLst/>
                <a:latin typeface="Century Gothic" panose="020B0502020202020204" pitchFamily="34" charset="0"/>
              </a:rPr>
              <a:t>Assess</a:t>
            </a:r>
            <a:r>
              <a:rPr kumimoji="0" lang="en-US" altLang="en-US" sz="2000" b="0" i="0" u="none" strike="noStrike" cap="none" normalizeH="0" baseline="0" dirty="0">
                <a:ln>
                  <a:noFill/>
                </a:ln>
                <a:solidFill>
                  <a:srgbClr val="FF0000"/>
                </a:solidFill>
                <a:effectLst/>
                <a:latin typeface="Century Gothic" panose="020B0502020202020204" pitchFamily="34" charset="0"/>
              </a:rPr>
              <a:t> the level of risk in a given scenario and suggest safe responses.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lang="en-US" altLang="en-US" sz="2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endParaRPr lang="en-GB" sz="2000" dirty="0"/>
          </a:p>
        </p:txBody>
      </p:sp>
      <p:sp>
        <p:nvSpPr>
          <p:cNvPr id="13" name="Rectangle 12">
            <a:extLst>
              <a:ext uri="{FF2B5EF4-FFF2-40B4-BE49-F238E27FC236}">
                <a16:creationId xmlns:a16="http://schemas.microsoft.com/office/drawing/2014/main" id="{0A7F500F-F989-490F-9D98-B64811C26FC0}"/>
              </a:ext>
            </a:extLst>
          </p:cNvPr>
          <p:cNvSpPr/>
          <p:nvPr/>
        </p:nvSpPr>
        <p:spPr>
          <a:xfrm>
            <a:off x="4572000" y="-407424"/>
            <a:ext cx="5030856" cy="2452687"/>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5400" b="1" dirty="0">
                <a:solidFill>
                  <a:srgbClr val="FF9999"/>
                </a:solidFill>
                <a:effectLst>
                  <a:outerShdw blurRad="38100" dist="38100" dir="2700000" algn="tl">
                    <a:srgbClr val="000000">
                      <a:alpha val="43137"/>
                    </a:srgbClr>
                  </a:outerShdw>
                </a:effectLst>
                <a:latin typeface="+mj-lt"/>
                <a:ea typeface="+mj-ea"/>
                <a:cs typeface="+mj-cs"/>
              </a:rPr>
              <a:t>Success Criteria</a:t>
            </a:r>
          </a:p>
        </p:txBody>
      </p:sp>
    </p:spTree>
    <p:extLst>
      <p:ext uri="{BB962C8B-B14F-4D97-AF65-F5344CB8AC3E}">
        <p14:creationId xmlns:p14="http://schemas.microsoft.com/office/powerpoint/2010/main" val="1607943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D1977D-1292-F105-88F0-3D86D3D1C29B}"/>
              </a:ext>
            </a:extLst>
          </p:cNvPr>
          <p:cNvPicPr>
            <a:picLocks noChangeAspect="1"/>
          </p:cNvPicPr>
          <p:nvPr/>
        </p:nvPicPr>
        <p:blipFill>
          <a:blip r:embed="rId2"/>
          <a:stretch>
            <a:fillRect/>
          </a:stretch>
        </p:blipFill>
        <p:spPr>
          <a:xfrm>
            <a:off x="206199" y="3242293"/>
            <a:ext cx="8507012" cy="1562318"/>
          </a:xfrm>
          <a:prstGeom prst="rect">
            <a:avLst/>
          </a:prstGeom>
        </p:spPr>
      </p:pic>
      <p:sp>
        <p:nvSpPr>
          <p:cNvPr id="3" name="TextBox 2">
            <a:extLst>
              <a:ext uri="{FF2B5EF4-FFF2-40B4-BE49-F238E27FC236}">
                <a16:creationId xmlns:a16="http://schemas.microsoft.com/office/drawing/2014/main" id="{6C28EB96-BE0B-3A42-C7D0-4190163122D1}"/>
              </a:ext>
            </a:extLst>
          </p:cNvPr>
          <p:cNvSpPr txBox="1"/>
          <p:nvPr/>
        </p:nvSpPr>
        <p:spPr>
          <a:xfrm>
            <a:off x="272716" y="2487784"/>
            <a:ext cx="8726905" cy="369332"/>
          </a:xfrm>
          <a:prstGeom prst="rect">
            <a:avLst/>
          </a:prstGeom>
          <a:noFill/>
        </p:spPr>
        <p:txBody>
          <a:bodyPr wrap="square" rtlCol="0">
            <a:spAutoFit/>
          </a:bodyPr>
          <a:lstStyle/>
          <a:p>
            <a:r>
              <a:rPr lang="en-GB" dirty="0"/>
              <a:t>Links to Geography SOW…….</a:t>
            </a:r>
          </a:p>
        </p:txBody>
      </p:sp>
    </p:spTree>
    <p:extLst>
      <p:ext uri="{BB962C8B-B14F-4D97-AF65-F5344CB8AC3E}">
        <p14:creationId xmlns:p14="http://schemas.microsoft.com/office/powerpoint/2010/main" val="233824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91789"/>
            <a:ext cx="3995004" cy="830997"/>
          </a:xfrm>
          <a:prstGeom prst="rect">
            <a:avLst/>
          </a:prstGeom>
          <a:noFill/>
        </p:spPr>
        <p:txBody>
          <a:bodyPr wrap="none" rtlCol="0">
            <a:spAutoFit/>
          </a:bodyPr>
          <a:lstStyle/>
          <a:p>
            <a:r>
              <a:rPr lang="en-US" sz="4800" dirty="0">
                <a:solidFill>
                  <a:schemeClr val="bg1"/>
                </a:solidFill>
                <a:latin typeface="Century Gothic" panose="020B0502020202020204" pitchFamily="34" charset="0"/>
              </a:rPr>
              <a:t>Key words….</a:t>
            </a:r>
            <a:endParaRPr lang="en-GB" sz="4800" dirty="0">
              <a:solidFill>
                <a:schemeClr val="bg1"/>
              </a:solidFill>
              <a:latin typeface="Century Gothic" panose="020B0502020202020204" pitchFamily="34" charset="0"/>
            </a:endParaRPr>
          </a:p>
        </p:txBody>
      </p:sp>
      <p:pic>
        <p:nvPicPr>
          <p:cNvPr id="1027" name="Picture 3" descr="page1image25188736">
            <a:extLst>
              <a:ext uri="{FF2B5EF4-FFF2-40B4-BE49-F238E27FC236}">
                <a16:creationId xmlns:a16="http://schemas.microsoft.com/office/drawing/2014/main" id="{5D269257-FB79-9D47-8215-BFD35B9F0F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500" y="-1104900"/>
            <a:ext cx="58293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20C1B82-C67B-C84F-90F6-591354CA36EF}"/>
              </a:ext>
            </a:extLst>
          </p:cNvPr>
          <p:cNvSpPr/>
          <p:nvPr/>
        </p:nvSpPr>
        <p:spPr>
          <a:xfrm>
            <a:off x="112644" y="1756064"/>
            <a:ext cx="8918712" cy="4247317"/>
          </a:xfrm>
          <a:prstGeom prst="rect">
            <a:avLst/>
          </a:prstGeom>
        </p:spPr>
        <p:txBody>
          <a:bodyPr wrap="square">
            <a:spAutoFit/>
          </a:bodyPr>
          <a:lstStyle/>
          <a:p>
            <a:r>
              <a:rPr lang="en-GB" altLang="en-US" dirty="0">
                <a:highlight>
                  <a:srgbClr val="00FFFF"/>
                </a:highlight>
              </a:rPr>
              <a:t>Rip Tide: </a:t>
            </a:r>
            <a:r>
              <a:rPr lang="en-GB" b="0" i="0" dirty="0">
                <a:solidFill>
                  <a:srgbClr val="202122"/>
                </a:solidFill>
                <a:effectLst/>
              </a:rPr>
              <a:t>A </a:t>
            </a:r>
            <a:r>
              <a:rPr lang="en-GB" b="1" i="0" dirty="0">
                <a:solidFill>
                  <a:srgbClr val="202122"/>
                </a:solidFill>
                <a:effectLst/>
              </a:rPr>
              <a:t>rip tide</a:t>
            </a:r>
            <a:r>
              <a:rPr lang="en-GB" b="0" i="0" dirty="0">
                <a:solidFill>
                  <a:srgbClr val="202122"/>
                </a:solidFill>
                <a:effectLst/>
              </a:rPr>
              <a:t>, or </a:t>
            </a:r>
            <a:r>
              <a:rPr lang="en-GB" b="1" i="0" dirty="0">
                <a:solidFill>
                  <a:srgbClr val="202122"/>
                </a:solidFill>
                <a:effectLst/>
              </a:rPr>
              <a:t>riptide</a:t>
            </a:r>
            <a:r>
              <a:rPr lang="en-GB" b="0" i="0" dirty="0">
                <a:solidFill>
                  <a:srgbClr val="202122"/>
                </a:solidFill>
                <a:effectLst/>
              </a:rPr>
              <a:t>,</a:t>
            </a:r>
            <a:r>
              <a:rPr lang="en-GB" b="0" i="0" dirty="0">
                <a:effectLst/>
              </a:rPr>
              <a:t> is a strong offshore current that is caused by the </a:t>
            </a:r>
            <a:r>
              <a:rPr lang="en-GB" b="0" i="0" u="none" strike="noStrike" dirty="0">
                <a:effectLst/>
              </a:rPr>
              <a:t>tide</a:t>
            </a:r>
            <a:r>
              <a:rPr lang="en-GB" b="0" i="0" dirty="0">
                <a:effectLst/>
              </a:rPr>
              <a:t> pulling water through an </a:t>
            </a:r>
            <a:r>
              <a:rPr lang="en-GB" b="0" i="0" u="none" strike="noStrike" dirty="0">
                <a:effectLst/>
              </a:rPr>
              <a:t>inlet</a:t>
            </a:r>
            <a:r>
              <a:rPr lang="en-GB" b="0" i="0" dirty="0">
                <a:effectLst/>
              </a:rPr>
              <a:t> along a </a:t>
            </a:r>
            <a:r>
              <a:rPr lang="en-GB" b="0" i="0" u="none" strike="noStrike" dirty="0">
                <a:effectLst/>
              </a:rPr>
              <a:t>barrier beach</a:t>
            </a:r>
            <a:r>
              <a:rPr lang="en-GB" b="0" i="0" dirty="0">
                <a:effectLst/>
              </a:rPr>
              <a:t>, at a </a:t>
            </a:r>
            <a:r>
              <a:rPr lang="en-GB" b="0" i="0" u="none" strike="noStrike" dirty="0">
                <a:effectLst/>
              </a:rPr>
              <a:t>lagoon</a:t>
            </a:r>
            <a:r>
              <a:rPr lang="en-GB" b="0" i="0" dirty="0">
                <a:effectLst/>
              </a:rPr>
              <a:t> or inland </a:t>
            </a:r>
            <a:r>
              <a:rPr lang="en-GB" b="0" i="0" u="none" strike="noStrike" dirty="0">
                <a:effectLst/>
              </a:rPr>
              <a:t>marina</a:t>
            </a:r>
            <a:r>
              <a:rPr lang="en-GB" b="0" i="0" dirty="0">
                <a:effectLst/>
              </a:rPr>
              <a:t> where tide water flows steadily out to sea during </a:t>
            </a:r>
            <a:r>
              <a:rPr lang="en-GB" b="0" i="0" u="none" strike="noStrike" dirty="0">
                <a:effectLst/>
              </a:rPr>
              <a:t>ebb tide</a:t>
            </a:r>
            <a:r>
              <a:rPr lang="en-GB" b="0" i="0" dirty="0">
                <a:effectLst/>
              </a:rPr>
              <a:t>. </a:t>
            </a:r>
            <a:endParaRPr lang="en-GB" altLang="en-US" dirty="0">
              <a:latin typeface="Century Gothic" panose="020B0502020202020204" pitchFamily="34" charset="0"/>
            </a:endParaRPr>
          </a:p>
          <a:p>
            <a:endParaRPr lang="en-GB" altLang="en-US" i="1" dirty="0">
              <a:latin typeface="Century Gothic" panose="020B0502020202020204" pitchFamily="34" charset="0"/>
            </a:endParaRPr>
          </a:p>
          <a:p>
            <a:r>
              <a:rPr lang="en-GB" altLang="en-US" i="1" dirty="0">
                <a:highlight>
                  <a:srgbClr val="00FFFF"/>
                </a:highlight>
                <a:latin typeface="Century Gothic" panose="020B0502020202020204" pitchFamily="34" charset="0"/>
              </a:rPr>
              <a:t>Current:  </a:t>
            </a:r>
            <a:r>
              <a:rPr lang="en-GB" i="0" u="none" strike="noStrike" dirty="0">
                <a:effectLst/>
              </a:rPr>
              <a:t>A current of water is a large movement of water in one general direction</a:t>
            </a:r>
            <a:endParaRPr lang="en-GB" altLang="en-US" i="1" dirty="0">
              <a:highlight>
                <a:srgbClr val="00FFFF"/>
              </a:highlight>
            </a:endParaRPr>
          </a:p>
          <a:p>
            <a:endParaRPr lang="en-GB" altLang="en-US" i="1" dirty="0">
              <a:latin typeface="Century Gothic" panose="020B0502020202020204" pitchFamily="34" charset="0"/>
            </a:endParaRPr>
          </a:p>
          <a:p>
            <a:r>
              <a:rPr lang="en-GB" altLang="en-US" i="1" dirty="0">
                <a:highlight>
                  <a:srgbClr val="00FFFF"/>
                </a:highlight>
                <a:latin typeface="Century Gothic" panose="020B0502020202020204" pitchFamily="34" charset="0"/>
              </a:rPr>
              <a:t>Cold water:  </a:t>
            </a:r>
            <a:r>
              <a:rPr lang="en-GB" b="0" i="0" dirty="0">
                <a:effectLst/>
              </a:rPr>
              <a:t>Cold water is </a:t>
            </a:r>
            <a:r>
              <a:rPr lang="en-GB" b="1" i="0" dirty="0">
                <a:effectLst/>
              </a:rPr>
              <a:t>water with a temperature of less than 15 °C</a:t>
            </a:r>
            <a:r>
              <a:rPr lang="en-GB" altLang="en-US" i="1" dirty="0"/>
              <a:t> </a:t>
            </a:r>
          </a:p>
          <a:p>
            <a:endParaRPr lang="en-GB" altLang="en-US" i="1" dirty="0">
              <a:latin typeface="Century Gothic" panose="020B0502020202020204" pitchFamily="34" charset="0"/>
            </a:endParaRPr>
          </a:p>
          <a:p>
            <a:endParaRPr lang="en-GB" altLang="en-US" i="1" dirty="0">
              <a:latin typeface="Century Gothic" panose="020B0502020202020204" pitchFamily="34" charset="0"/>
            </a:endParaRPr>
          </a:p>
          <a:p>
            <a:r>
              <a:rPr lang="en-GB" altLang="en-US" i="1" dirty="0">
                <a:highlight>
                  <a:srgbClr val="00FFFF"/>
                </a:highlight>
                <a:latin typeface="Century Gothic" panose="020B0502020202020204" pitchFamily="34" charset="0"/>
              </a:rPr>
              <a:t>Water safety: </a:t>
            </a:r>
            <a:r>
              <a:rPr lang="en-GB" b="0" i="0" strike="noStrike" dirty="0">
                <a:effectLst/>
                <a:latin typeface="+mj-lt"/>
              </a:rPr>
              <a:t>Water safety is the </a:t>
            </a:r>
            <a:r>
              <a:rPr lang="en-GB" b="1" i="0" strike="noStrike" dirty="0">
                <a:effectLst/>
                <a:latin typeface="+mj-lt"/>
              </a:rPr>
              <a:t>practice of preventing and reducing the risks of injury or drowning in, on, and around water</a:t>
            </a:r>
            <a:endParaRPr lang="en-GB" altLang="en-US" i="1" dirty="0">
              <a:highlight>
                <a:srgbClr val="00FFFF"/>
              </a:highlight>
              <a:latin typeface="+mj-lt"/>
            </a:endParaRPr>
          </a:p>
          <a:p>
            <a:endParaRPr lang="en-US" altLang="en-US" i="1" dirty="0">
              <a:latin typeface="Century Gothic" panose="020B0502020202020204" pitchFamily="34" charset="0"/>
            </a:endParaRPr>
          </a:p>
          <a:p>
            <a:r>
              <a:rPr lang="en-US" altLang="en-US" i="1" dirty="0">
                <a:highlight>
                  <a:srgbClr val="00FFFF"/>
                </a:highlight>
                <a:latin typeface="Century Gothic" panose="020B0502020202020204" pitchFamily="34" charset="0"/>
              </a:rPr>
              <a:t>Rip Currents: </a:t>
            </a:r>
            <a:r>
              <a:rPr lang="en-GB" b="0" i="0" dirty="0">
                <a:effectLst/>
              </a:rPr>
              <a:t>A </a:t>
            </a:r>
            <a:r>
              <a:rPr lang="en-GB" b="1" i="0" dirty="0">
                <a:effectLst/>
              </a:rPr>
              <a:t>rip current</a:t>
            </a:r>
            <a:r>
              <a:rPr lang="en-GB" b="0" i="0" dirty="0">
                <a:effectLst/>
              </a:rPr>
              <a:t> is a</a:t>
            </a:r>
            <a:r>
              <a:rPr lang="en-GB" b="1" i="0" dirty="0">
                <a:effectLst/>
              </a:rPr>
              <a:t> strong flow of water running from a beach back</a:t>
            </a:r>
            <a:r>
              <a:rPr lang="en-GB" b="0" i="0" dirty="0">
                <a:effectLst/>
              </a:rPr>
              <a:t> to the open ocean, sea, or lake. </a:t>
            </a:r>
            <a:endParaRPr lang="en-US" altLang="en-US" i="1" dirty="0">
              <a:highlight>
                <a:srgbClr val="00FFFF"/>
              </a:highlight>
            </a:endParaRPr>
          </a:p>
        </p:txBody>
      </p:sp>
      <p:sp>
        <p:nvSpPr>
          <p:cNvPr id="6" name="TextBox 5">
            <a:extLst>
              <a:ext uri="{FF2B5EF4-FFF2-40B4-BE49-F238E27FC236}">
                <a16:creationId xmlns:a16="http://schemas.microsoft.com/office/drawing/2014/main" id="{ED3A68DA-1A89-904C-BC33-22AB7BF5F184}"/>
              </a:ext>
            </a:extLst>
          </p:cNvPr>
          <p:cNvSpPr txBox="1"/>
          <p:nvPr/>
        </p:nvSpPr>
        <p:spPr>
          <a:xfrm>
            <a:off x="26504" y="922786"/>
            <a:ext cx="5806398" cy="646331"/>
          </a:xfrm>
          <a:prstGeom prst="rect">
            <a:avLst/>
          </a:prstGeom>
          <a:noFill/>
        </p:spPr>
        <p:txBody>
          <a:bodyPr wrap="none" rtlCol="0">
            <a:spAutoFit/>
          </a:bodyPr>
          <a:lstStyle/>
          <a:p>
            <a:r>
              <a:rPr lang="en-US" dirty="0">
                <a:solidFill>
                  <a:schemeClr val="bg1"/>
                </a:solidFill>
              </a:rPr>
              <a:t>Misconceptions…</a:t>
            </a:r>
          </a:p>
          <a:p>
            <a:r>
              <a:rPr lang="en-US" dirty="0">
                <a:solidFill>
                  <a:schemeClr val="bg1"/>
                </a:solidFill>
              </a:rPr>
              <a:t>Does anyone not know what one of them means?</a:t>
            </a:r>
          </a:p>
        </p:txBody>
      </p:sp>
    </p:spTree>
    <p:extLst>
      <p:ext uri="{BB962C8B-B14F-4D97-AF65-F5344CB8AC3E}">
        <p14:creationId xmlns:p14="http://schemas.microsoft.com/office/powerpoint/2010/main" val="4072786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11084" y="279928"/>
            <a:ext cx="7886700" cy="513763"/>
          </a:xfrm>
        </p:spPr>
        <p:txBody>
          <a:bodyPr>
            <a:normAutofit fontScale="90000"/>
          </a:bodyPr>
          <a:lstStyle/>
          <a:p>
            <a:pPr algn="l"/>
            <a:r>
              <a:rPr lang="en-GB" dirty="0">
                <a:solidFill>
                  <a:schemeClr val="accent1"/>
                </a:solidFill>
                <a:latin typeface="+mn-lt"/>
              </a:rPr>
              <a:t>Coast and Beach</a:t>
            </a:r>
          </a:p>
        </p:txBody>
      </p:sp>
      <p:grpSp>
        <p:nvGrpSpPr>
          <p:cNvPr id="7" name="Group 6">
            <a:extLst>
              <a:ext uri="{FF2B5EF4-FFF2-40B4-BE49-F238E27FC236}">
                <a16:creationId xmlns:a16="http://schemas.microsoft.com/office/drawing/2014/main" id="{0CDD2D7D-4E38-4B2E-BED8-CABD6CC95CB2}"/>
              </a:ext>
            </a:extLst>
          </p:cNvPr>
          <p:cNvGrpSpPr/>
          <p:nvPr/>
        </p:nvGrpSpPr>
        <p:grpSpPr>
          <a:xfrm>
            <a:off x="2292217" y="5058123"/>
            <a:ext cx="7041823" cy="1203258"/>
            <a:chOff x="1150070" y="4132064"/>
            <a:chExt cx="7041823" cy="1203258"/>
          </a:xfrm>
        </p:grpSpPr>
        <p:sp>
          <p:nvSpPr>
            <p:cNvPr id="3" name="TextBox 2">
              <a:extLst>
                <a:ext uri="{FF2B5EF4-FFF2-40B4-BE49-F238E27FC236}">
                  <a16:creationId xmlns:a16="http://schemas.microsoft.com/office/drawing/2014/main" id="{171A43EC-251C-43A5-A2C9-92C0876D3AC0}"/>
                </a:ext>
              </a:extLst>
            </p:cNvPr>
            <p:cNvSpPr txBox="1"/>
            <p:nvPr/>
          </p:nvSpPr>
          <p:spPr>
            <a:xfrm>
              <a:off x="1150070" y="4132064"/>
              <a:ext cx="4713401" cy="1200329"/>
            </a:xfrm>
            <a:prstGeom prst="rect">
              <a:avLst/>
            </a:prstGeom>
            <a:noFill/>
            <a:ln>
              <a:solidFill>
                <a:srgbClr val="FF0000"/>
              </a:solidFill>
            </a:ln>
          </p:spPr>
          <p:txBody>
            <a:bodyPr wrap="square" rtlCol="0">
              <a:spAutoFit/>
            </a:bodyPr>
            <a:lstStyle/>
            <a:p>
              <a:r>
                <a:rPr lang="en-GB" dirty="0">
                  <a:solidFill>
                    <a:srgbClr val="002060"/>
                  </a:solidFill>
                </a:rPr>
                <a:t>Whenever you are near water:     </a:t>
              </a:r>
            </a:p>
            <a:p>
              <a:pPr marL="285750" indent="-285750">
                <a:buFont typeface="Wingdings" panose="05000000000000000000" pitchFamily="2" charset="2"/>
                <a:buChar char="§"/>
              </a:pPr>
              <a:r>
                <a:rPr lang="en-GB" dirty="0">
                  <a:solidFill>
                    <a:srgbClr val="002060"/>
                  </a:solidFill>
                </a:rPr>
                <a:t>Stop and Think</a:t>
              </a:r>
            </a:p>
            <a:p>
              <a:pPr marL="285750" indent="-285750">
                <a:buFont typeface="Wingdings" panose="05000000000000000000" pitchFamily="2" charset="2"/>
                <a:buChar char="§"/>
              </a:pPr>
              <a:r>
                <a:rPr lang="en-GB" dirty="0">
                  <a:solidFill>
                    <a:srgbClr val="002060"/>
                  </a:solidFill>
                </a:rPr>
                <a:t>Stay Together</a:t>
              </a:r>
            </a:p>
            <a:p>
              <a:endParaRPr lang="en-GB" dirty="0"/>
            </a:p>
          </p:txBody>
        </p:sp>
        <p:sp>
          <p:nvSpPr>
            <p:cNvPr id="6" name="TextBox 5">
              <a:extLst>
                <a:ext uri="{FF2B5EF4-FFF2-40B4-BE49-F238E27FC236}">
                  <a16:creationId xmlns:a16="http://schemas.microsoft.com/office/drawing/2014/main" id="{A69F6895-533A-4598-97A1-28C31A0CF532}"/>
                </a:ext>
              </a:extLst>
            </p:cNvPr>
            <p:cNvSpPr txBox="1"/>
            <p:nvPr/>
          </p:nvSpPr>
          <p:spPr>
            <a:xfrm>
              <a:off x="3478491" y="4411992"/>
              <a:ext cx="4713402" cy="923330"/>
            </a:xfrm>
            <a:prstGeom prst="rect">
              <a:avLst/>
            </a:prstGeom>
            <a:noFill/>
          </p:spPr>
          <p:txBody>
            <a:bodyPr wrap="square">
              <a:spAutoFit/>
            </a:bodyPr>
            <a:lstStyle/>
            <a:p>
              <a:r>
                <a:rPr lang="en-GB" dirty="0">
                  <a:solidFill>
                    <a:srgbClr val="FF0000"/>
                  </a:solidFill>
                </a:rPr>
                <a:t>In an emergency: </a:t>
              </a:r>
            </a:p>
            <a:p>
              <a:pPr marL="285750" indent="-285750">
                <a:buFont typeface="Arial" panose="020B0604020202020204" pitchFamily="34" charset="0"/>
                <a:buChar char="•"/>
              </a:pPr>
              <a:r>
                <a:rPr lang="en-GB" dirty="0">
                  <a:solidFill>
                    <a:srgbClr val="FF0000"/>
                  </a:solidFill>
                </a:rPr>
                <a:t>Call 999</a:t>
              </a:r>
            </a:p>
            <a:p>
              <a:pPr marL="285750" indent="-285750">
                <a:buFont typeface="Arial" panose="020B0604020202020204" pitchFamily="34" charset="0"/>
                <a:buChar char="•"/>
              </a:pPr>
              <a:r>
                <a:rPr lang="en-GB" dirty="0">
                  <a:solidFill>
                    <a:srgbClr val="FF0000"/>
                  </a:solidFill>
                </a:rPr>
                <a:t>Float</a:t>
              </a:r>
            </a:p>
          </p:txBody>
        </p:sp>
      </p:grpSp>
      <p:pic>
        <p:nvPicPr>
          <p:cNvPr id="8" name="Picture 7">
            <a:extLst>
              <a:ext uri="{FF2B5EF4-FFF2-40B4-BE49-F238E27FC236}">
                <a16:creationId xmlns:a16="http://schemas.microsoft.com/office/drawing/2014/main" id="{2657F27B-5CDF-4D46-8505-A9617120124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2181"/>
            <a:ext cx="9144000" cy="1802059"/>
          </a:xfrm>
          <a:prstGeom prst="rect">
            <a:avLst/>
          </a:prstGeom>
        </p:spPr>
      </p:pic>
      <p:sp>
        <p:nvSpPr>
          <p:cNvPr id="4" name="TextBox 3"/>
          <p:cNvSpPr txBox="1"/>
          <p:nvPr/>
        </p:nvSpPr>
        <p:spPr>
          <a:xfrm>
            <a:off x="338885" y="242884"/>
            <a:ext cx="8563505" cy="4955203"/>
          </a:xfrm>
          <a:prstGeom prst="rect">
            <a:avLst/>
          </a:prstGeom>
          <a:noFill/>
        </p:spPr>
        <p:txBody>
          <a:bodyPr wrap="square" rtlCol="0">
            <a:spAutoFit/>
          </a:bodyPr>
          <a:lstStyle/>
          <a:p>
            <a:r>
              <a:rPr lang="en-GB" sz="2800" b="1" dirty="0">
                <a:solidFill>
                  <a:schemeClr val="bg1"/>
                </a:solidFill>
                <a:effectLst>
                  <a:outerShdw blurRad="38100" dist="38100" dir="2700000" algn="tl">
                    <a:srgbClr val="000000">
                      <a:alpha val="43137"/>
                    </a:srgbClr>
                  </a:outerShdw>
                </a:effectLst>
              </a:rPr>
              <a:t>Around 37% of drownings occur around the coast, that’s about 101 deaths every year.</a:t>
            </a:r>
          </a:p>
          <a:p>
            <a:endParaRPr lang="en-GB" sz="2000" b="1" dirty="0">
              <a:solidFill>
                <a:schemeClr val="bg1"/>
              </a:solidFill>
              <a:effectLst>
                <a:outerShdw blurRad="38100" dist="38100" dir="2700000" algn="tl">
                  <a:srgbClr val="000000">
                    <a:alpha val="43137"/>
                  </a:srgbClr>
                </a:outerShdw>
              </a:effectLst>
            </a:endParaRPr>
          </a:p>
          <a:p>
            <a:r>
              <a:rPr lang="en-GB" sz="2000" b="1" dirty="0">
                <a:solidFill>
                  <a:schemeClr val="bg1"/>
                </a:solidFill>
                <a:effectLst>
                  <a:outerShdw blurRad="38100" dist="38100" dir="2700000" algn="tl">
                    <a:srgbClr val="000000">
                      <a:alpha val="43137"/>
                    </a:srgbClr>
                  </a:outerShdw>
                </a:effectLst>
              </a:rPr>
              <a:t>(</a:t>
            </a:r>
            <a:r>
              <a:rPr lang="en-GB" sz="2000" b="1" dirty="0">
                <a:solidFill>
                  <a:schemeClr val="bg1"/>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Interactive report | National Water Safety Forum</a:t>
            </a:r>
            <a:r>
              <a:rPr lang="en-GB" sz="2000" b="1" dirty="0">
                <a:solidFill>
                  <a:schemeClr val="bg1"/>
                </a:solidFill>
                <a:effectLst>
                  <a:outerShdw blurRad="38100" dist="38100" dir="2700000" algn="tl">
                    <a:srgbClr val="000000">
                      <a:alpha val="43137"/>
                    </a:srgbClr>
                  </a:outerShdw>
                </a:effectLst>
              </a:rPr>
              <a:t>).</a:t>
            </a:r>
          </a:p>
          <a:p>
            <a:endParaRPr lang="en-GB" sz="2000" dirty="0">
              <a:solidFill>
                <a:srgbClr val="002060"/>
              </a:solidFill>
            </a:endParaRPr>
          </a:p>
          <a:p>
            <a:endParaRPr lang="en-GB" sz="2000" dirty="0">
              <a:solidFill>
                <a:srgbClr val="002060"/>
              </a:solidFill>
            </a:endParaRPr>
          </a:p>
          <a:p>
            <a:r>
              <a:rPr lang="en-GB" sz="2000" dirty="0">
                <a:solidFill>
                  <a:srgbClr val="002060"/>
                </a:solidFill>
              </a:rPr>
              <a:t>Beach Lifeguards also save and help thousands of people who get into difficulty in the water.</a:t>
            </a:r>
          </a:p>
          <a:p>
            <a:endParaRPr lang="en-GB" sz="2000" dirty="0">
              <a:solidFill>
                <a:srgbClr val="002060"/>
              </a:solidFill>
            </a:endParaRPr>
          </a:p>
          <a:p>
            <a:r>
              <a:rPr lang="en-GB" sz="2000" dirty="0">
                <a:solidFill>
                  <a:srgbClr val="002060"/>
                </a:solidFill>
              </a:rPr>
              <a:t>The coastline and beaches are very dynamic and changeable environments.</a:t>
            </a:r>
          </a:p>
          <a:p>
            <a:endParaRPr lang="en-GB" sz="2000" dirty="0">
              <a:solidFill>
                <a:srgbClr val="002060"/>
              </a:solidFill>
            </a:endParaRPr>
          </a:p>
          <a:p>
            <a:r>
              <a:rPr lang="en-GB" sz="2000" dirty="0">
                <a:solidFill>
                  <a:srgbClr val="002060"/>
                </a:solidFill>
              </a:rPr>
              <a:t>Understanding more about how these environments work makes it easier to enjoy them, and makes you less likely to become one of the statistics.</a:t>
            </a:r>
          </a:p>
        </p:txBody>
      </p:sp>
    </p:spTree>
    <p:extLst>
      <p:ext uri="{BB962C8B-B14F-4D97-AF65-F5344CB8AC3E}">
        <p14:creationId xmlns:p14="http://schemas.microsoft.com/office/powerpoint/2010/main" val="207012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67A2B3-8636-4DB4-839C-74EA0475EDB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0"/>
            <a:ext cx="9144000" cy="1802059"/>
          </a:xfrm>
          <a:prstGeom prst="rect">
            <a:avLst/>
          </a:prstGeom>
        </p:spPr>
      </p:pic>
      <p:sp>
        <p:nvSpPr>
          <p:cNvPr id="2" name="Title 1"/>
          <p:cNvSpPr>
            <a:spLocks noGrp="1"/>
          </p:cNvSpPr>
          <p:nvPr>
            <p:ph type="title"/>
          </p:nvPr>
        </p:nvSpPr>
        <p:spPr>
          <a:xfrm>
            <a:off x="1272048" y="475335"/>
            <a:ext cx="7886700" cy="513763"/>
          </a:xfrm>
        </p:spPr>
        <p:txBody>
          <a:bodyPr>
            <a:noAutofit/>
          </a:bodyPr>
          <a:lstStyle/>
          <a:p>
            <a:pPr algn="l"/>
            <a:r>
              <a:rPr lang="en-GB" sz="8800" b="1" dirty="0">
                <a:solidFill>
                  <a:schemeClr val="bg1"/>
                </a:solidFill>
                <a:effectLst>
                  <a:outerShdw blurRad="38100" dist="38100" dir="2700000" algn="tl">
                    <a:srgbClr val="000000">
                      <a:alpha val="43137"/>
                    </a:srgbClr>
                  </a:outerShdw>
                </a:effectLst>
                <a:latin typeface="+mn-lt"/>
              </a:rPr>
              <a:t>Cold Water</a:t>
            </a:r>
          </a:p>
        </p:txBody>
      </p:sp>
      <p:sp>
        <p:nvSpPr>
          <p:cNvPr id="4" name="TextBox 3"/>
          <p:cNvSpPr txBox="1"/>
          <p:nvPr/>
        </p:nvSpPr>
        <p:spPr>
          <a:xfrm>
            <a:off x="207389" y="1802059"/>
            <a:ext cx="8729221" cy="3139321"/>
          </a:xfrm>
          <a:prstGeom prst="rect">
            <a:avLst/>
          </a:prstGeom>
          <a:noFill/>
        </p:spPr>
        <p:txBody>
          <a:bodyPr wrap="square" rtlCol="0">
            <a:spAutoFit/>
          </a:bodyPr>
          <a:lstStyle/>
          <a:p>
            <a:r>
              <a:rPr lang="en-GB" dirty="0">
                <a:solidFill>
                  <a:srgbClr val="002060"/>
                </a:solidFill>
              </a:rPr>
              <a:t>Even during the summer the sea stays very cold, particularly the deeper water just a few metres from the shore.</a:t>
            </a:r>
          </a:p>
          <a:p>
            <a:endParaRPr lang="en-GB" dirty="0">
              <a:solidFill>
                <a:srgbClr val="002060"/>
              </a:solidFill>
            </a:endParaRPr>
          </a:p>
          <a:p>
            <a:r>
              <a:rPr lang="en-GB" dirty="0">
                <a:solidFill>
                  <a:srgbClr val="002060"/>
                </a:solidFill>
              </a:rPr>
              <a:t>Swimming parallel with the shore means you can stand up if you start to feel tired or if you inhale water.</a:t>
            </a:r>
          </a:p>
          <a:p>
            <a:endParaRPr lang="en-GB" dirty="0">
              <a:solidFill>
                <a:srgbClr val="002060"/>
              </a:solidFill>
            </a:endParaRPr>
          </a:p>
          <a:p>
            <a:r>
              <a:rPr lang="en-GB" dirty="0">
                <a:solidFill>
                  <a:srgbClr val="002060"/>
                </a:solidFill>
              </a:rPr>
              <a:t>If you’re going into deeper water to surf, it’s a good idea to wear a wetsuit.</a:t>
            </a:r>
          </a:p>
          <a:p>
            <a:endParaRPr lang="en-GB" dirty="0">
              <a:solidFill>
                <a:srgbClr val="002060"/>
              </a:solidFill>
            </a:endParaRPr>
          </a:p>
          <a:p>
            <a:r>
              <a:rPr lang="en-GB" dirty="0">
                <a:solidFill>
                  <a:srgbClr val="002060"/>
                </a:solidFill>
              </a:rPr>
              <a:t>If you want to swim, try to enter from somewhere shallow. If you want to jump from cliffs, docks, or harbours find an organised group with rescue cover (such as lifeguards).</a:t>
            </a:r>
          </a:p>
        </p:txBody>
      </p:sp>
      <p:grpSp>
        <p:nvGrpSpPr>
          <p:cNvPr id="3" name="Group 2">
            <a:extLst>
              <a:ext uri="{FF2B5EF4-FFF2-40B4-BE49-F238E27FC236}">
                <a16:creationId xmlns:a16="http://schemas.microsoft.com/office/drawing/2014/main" id="{28DA1E9C-9032-499E-B342-2C12862C4EF5}"/>
              </a:ext>
            </a:extLst>
          </p:cNvPr>
          <p:cNvGrpSpPr/>
          <p:nvPr/>
        </p:nvGrpSpPr>
        <p:grpSpPr>
          <a:xfrm>
            <a:off x="2297863" y="4618798"/>
            <a:ext cx="4548272" cy="2177086"/>
            <a:chOff x="2297864" y="3527304"/>
            <a:chExt cx="4548272" cy="2177086"/>
          </a:xfrm>
        </p:grpSpPr>
        <p:pic>
          <p:nvPicPr>
            <p:cNvPr id="6" name="Picture 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297864" y="3527304"/>
              <a:ext cx="4548272" cy="2177086"/>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05575" y="4500617"/>
              <a:ext cx="4056531" cy="898926"/>
            </a:xfrm>
            <a:prstGeom prst="rect">
              <a:avLst/>
            </a:prstGeom>
          </p:spPr>
        </p:pic>
      </p:grpSp>
      <p:sp>
        <p:nvSpPr>
          <p:cNvPr id="9" name="TextBox 8">
            <a:extLst>
              <a:ext uri="{FF2B5EF4-FFF2-40B4-BE49-F238E27FC236}">
                <a16:creationId xmlns:a16="http://schemas.microsoft.com/office/drawing/2014/main" id="{5CED8ED3-5089-43CC-AB9F-E5422DECF5B7}"/>
              </a:ext>
            </a:extLst>
          </p:cNvPr>
          <p:cNvSpPr txBox="1"/>
          <p:nvPr/>
        </p:nvSpPr>
        <p:spPr>
          <a:xfrm>
            <a:off x="628650" y="1322478"/>
            <a:ext cx="9143999" cy="369332"/>
          </a:xfrm>
          <a:prstGeom prst="rect">
            <a:avLst/>
          </a:prstGeom>
          <a:noFill/>
        </p:spPr>
        <p:txBody>
          <a:bodyPr wrap="square">
            <a:spAutoFit/>
          </a:bodyPr>
          <a:lstStyle/>
          <a:p>
            <a:r>
              <a:rPr lang="en-GB" altLang="en-US" i="1" dirty="0">
                <a:highlight>
                  <a:srgbClr val="00FFFF"/>
                </a:highlight>
                <a:latin typeface="Century Gothic" panose="020B0502020202020204" pitchFamily="34" charset="0"/>
              </a:rPr>
              <a:t>Cold water:  </a:t>
            </a:r>
            <a:r>
              <a:rPr lang="en-GB" b="0" i="0" dirty="0">
                <a:solidFill>
                  <a:schemeClr val="bg1"/>
                </a:solidFill>
                <a:effectLst/>
              </a:rPr>
              <a:t>Cold water is </a:t>
            </a:r>
            <a:r>
              <a:rPr lang="en-GB" b="1" i="0" dirty="0">
                <a:solidFill>
                  <a:schemeClr val="bg1"/>
                </a:solidFill>
                <a:effectLst/>
              </a:rPr>
              <a:t>water with a temperature of less than 15 °C</a:t>
            </a:r>
            <a:r>
              <a:rPr lang="en-GB" altLang="en-US" i="1" dirty="0">
                <a:solidFill>
                  <a:schemeClr val="bg1"/>
                </a:solidFill>
              </a:rPr>
              <a:t> </a:t>
            </a:r>
          </a:p>
        </p:txBody>
      </p:sp>
      <p:cxnSp>
        <p:nvCxnSpPr>
          <p:cNvPr id="11" name="Straight Arrow Connector 10">
            <a:extLst>
              <a:ext uri="{FF2B5EF4-FFF2-40B4-BE49-F238E27FC236}">
                <a16:creationId xmlns:a16="http://schemas.microsoft.com/office/drawing/2014/main" id="{3418EAB0-C91C-441A-85B3-F3FC63CAFC2D}"/>
              </a:ext>
            </a:extLst>
          </p:cNvPr>
          <p:cNvCxnSpPr/>
          <p:nvPr/>
        </p:nvCxnSpPr>
        <p:spPr>
          <a:xfrm flipH="1">
            <a:off x="5884606" y="4793226"/>
            <a:ext cx="2492478" cy="7988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365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6429D84-FFE4-41C5-9A8D-8ACA6356A2AD}"/>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2181"/>
            <a:ext cx="9144000" cy="1802059"/>
          </a:xfrm>
          <a:prstGeom prst="rect">
            <a:avLst/>
          </a:prstGeom>
        </p:spPr>
      </p:pic>
      <p:sp>
        <p:nvSpPr>
          <p:cNvPr id="4" name="TextBox 3"/>
          <p:cNvSpPr txBox="1"/>
          <p:nvPr/>
        </p:nvSpPr>
        <p:spPr>
          <a:xfrm>
            <a:off x="144016" y="99360"/>
            <a:ext cx="4536504" cy="923330"/>
          </a:xfrm>
          <a:prstGeom prst="rect">
            <a:avLst/>
          </a:prstGeom>
          <a:noFill/>
        </p:spPr>
        <p:txBody>
          <a:bodyPr wrap="square" rtlCol="0">
            <a:spAutoFit/>
          </a:bodyPr>
          <a:lstStyle/>
          <a:p>
            <a:r>
              <a:rPr lang="en-GB" sz="5400" b="1" dirty="0">
                <a:solidFill>
                  <a:schemeClr val="bg1"/>
                </a:solidFill>
                <a:effectLst>
                  <a:outerShdw blurRad="38100" dist="38100" dir="2700000" algn="tl">
                    <a:srgbClr val="000000">
                      <a:alpha val="43137"/>
                    </a:srgbClr>
                  </a:outerShdw>
                </a:effectLst>
              </a:rPr>
              <a:t>Rip Currents</a:t>
            </a:r>
          </a:p>
        </p:txBody>
      </p:sp>
      <p:sp>
        <p:nvSpPr>
          <p:cNvPr id="5" name="TextBox 4"/>
          <p:cNvSpPr txBox="1"/>
          <p:nvPr/>
        </p:nvSpPr>
        <p:spPr>
          <a:xfrm>
            <a:off x="359532" y="3634129"/>
            <a:ext cx="8424936" cy="923330"/>
          </a:xfrm>
          <a:prstGeom prst="rect">
            <a:avLst/>
          </a:prstGeom>
          <a:noFill/>
        </p:spPr>
        <p:txBody>
          <a:bodyPr wrap="square" rtlCol="0">
            <a:spAutoFit/>
          </a:bodyPr>
          <a:lstStyle/>
          <a:p>
            <a:r>
              <a:rPr lang="en-GB" b="1" dirty="0">
                <a:solidFill>
                  <a:srgbClr val="002060"/>
                </a:solidFill>
                <a:latin typeface="+mn-lt"/>
              </a:rPr>
              <a:t>Are rip currents always in the same place?</a:t>
            </a:r>
          </a:p>
          <a:p>
            <a:pPr marL="285750" indent="-285750">
              <a:buFont typeface="Arial" panose="020B0604020202020204" pitchFamily="34" charset="0"/>
              <a:buChar char="•"/>
            </a:pPr>
            <a:r>
              <a:rPr lang="en-GB" dirty="0">
                <a:solidFill>
                  <a:srgbClr val="002060"/>
                </a:solidFill>
                <a:latin typeface="+mn-lt"/>
              </a:rPr>
              <a:t>No. Some rip currents </a:t>
            </a:r>
            <a:r>
              <a:rPr lang="en-GB" dirty="0">
                <a:solidFill>
                  <a:srgbClr val="002060"/>
                </a:solidFill>
              </a:rPr>
              <a:t>always appear in the same place, some </a:t>
            </a:r>
            <a:r>
              <a:rPr lang="en-GB" dirty="0">
                <a:solidFill>
                  <a:srgbClr val="002060"/>
                </a:solidFill>
                <a:latin typeface="+mn-lt"/>
              </a:rPr>
              <a:t>move around the beach, others appear and disappear depending on the waves and tide</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532" y="1045949"/>
            <a:ext cx="3498155" cy="2358505"/>
          </a:xfrm>
          <a:prstGeom prst="rect">
            <a:avLst/>
          </a:prstGeom>
        </p:spPr>
      </p:pic>
      <p:sp>
        <p:nvSpPr>
          <p:cNvPr id="7" name="Rectangle 6"/>
          <p:cNvSpPr/>
          <p:nvPr/>
        </p:nvSpPr>
        <p:spPr>
          <a:xfrm>
            <a:off x="4427984" y="398531"/>
            <a:ext cx="4572000" cy="2585323"/>
          </a:xfrm>
          <a:prstGeom prst="rect">
            <a:avLst/>
          </a:prstGeom>
          <a:solidFill>
            <a:schemeClr val="bg1"/>
          </a:solidFill>
        </p:spPr>
        <p:txBody>
          <a:bodyPr>
            <a:spAutoFit/>
          </a:bodyPr>
          <a:lstStyle/>
          <a:p>
            <a:r>
              <a:rPr lang="en-GB" b="1" dirty="0">
                <a:solidFill>
                  <a:srgbClr val="002060"/>
                </a:solidFill>
                <a:latin typeface="+mn-lt"/>
              </a:rPr>
              <a:t>What is a rip current?</a:t>
            </a:r>
          </a:p>
          <a:p>
            <a:r>
              <a:rPr lang="en-GB" dirty="0">
                <a:solidFill>
                  <a:srgbClr val="002060"/>
                </a:solidFill>
                <a:latin typeface="+mn-lt"/>
              </a:rPr>
              <a:t>Rip currents are where the water that has been washed onto the beach by the waves flows back out to sea</a:t>
            </a:r>
          </a:p>
          <a:p>
            <a:pPr marL="285750" indent="-285750">
              <a:buFont typeface="Arial" panose="020B0604020202020204" pitchFamily="34" charset="0"/>
              <a:buChar char="•"/>
            </a:pPr>
            <a:endParaRPr lang="en-GB" dirty="0">
              <a:solidFill>
                <a:srgbClr val="002060"/>
              </a:solidFill>
              <a:latin typeface="+mn-lt"/>
            </a:endParaRPr>
          </a:p>
          <a:p>
            <a:r>
              <a:rPr lang="en-GB" b="1" dirty="0">
                <a:solidFill>
                  <a:srgbClr val="002060"/>
                </a:solidFill>
              </a:rPr>
              <a:t>What is the danger of a rip current if you swim into one?</a:t>
            </a:r>
          </a:p>
          <a:p>
            <a:r>
              <a:rPr lang="en-GB" dirty="0">
                <a:solidFill>
                  <a:srgbClr val="002060"/>
                </a:solidFill>
              </a:rPr>
              <a:t>You could get swept out to sea</a:t>
            </a:r>
          </a:p>
          <a:p>
            <a:endParaRPr lang="en-GB" dirty="0">
              <a:solidFill>
                <a:srgbClr val="002060"/>
              </a:solidFill>
              <a:latin typeface="+mn-lt"/>
            </a:endParaRPr>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7336" y="4825859"/>
            <a:ext cx="2620236" cy="1926416"/>
          </a:xfrm>
          <a:prstGeom prst="rect">
            <a:avLst/>
          </a:prstGeom>
        </p:spPr>
      </p:pic>
      <p:sp>
        <p:nvSpPr>
          <p:cNvPr id="9" name="Rectangle 8"/>
          <p:cNvSpPr/>
          <p:nvPr/>
        </p:nvSpPr>
        <p:spPr>
          <a:xfrm>
            <a:off x="467544" y="4982783"/>
            <a:ext cx="5310686" cy="923330"/>
          </a:xfrm>
          <a:prstGeom prst="rect">
            <a:avLst/>
          </a:prstGeom>
        </p:spPr>
        <p:txBody>
          <a:bodyPr wrap="square">
            <a:spAutoFit/>
          </a:bodyPr>
          <a:lstStyle/>
          <a:p>
            <a:r>
              <a:rPr lang="en-GB" b="1" dirty="0">
                <a:solidFill>
                  <a:srgbClr val="002060"/>
                </a:solidFill>
                <a:latin typeface="+mn-lt"/>
              </a:rPr>
              <a:t>How can you escape a rip current?</a:t>
            </a:r>
          </a:p>
          <a:p>
            <a:pPr marL="285750" indent="-285750">
              <a:buFont typeface="Arial" panose="020B0604020202020204" pitchFamily="34" charset="0"/>
              <a:buChar char="•"/>
            </a:pPr>
            <a:r>
              <a:rPr lang="en-GB" dirty="0">
                <a:solidFill>
                  <a:srgbClr val="002060"/>
                </a:solidFill>
                <a:latin typeface="+mn-lt"/>
              </a:rPr>
              <a:t>Swim parallel to the beach until you are out of the rip, then swim towards the beach</a:t>
            </a:r>
          </a:p>
        </p:txBody>
      </p:sp>
    </p:spTree>
    <p:extLst>
      <p:ext uri="{BB962C8B-B14F-4D97-AF65-F5344CB8AC3E}">
        <p14:creationId xmlns:p14="http://schemas.microsoft.com/office/powerpoint/2010/main" val="63144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fade">
                                      <p:cBhvr>
                                        <p:cTn id="12" dur="500"/>
                                        <p:tgtEl>
                                          <p:spTgt spid="7">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7FB542-B56B-4FB8-B84A-C275EEAC0BAE}"/>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8041"/>
          <a:stretch/>
        </p:blipFill>
        <p:spPr>
          <a:xfrm>
            <a:off x="0" y="-2181"/>
            <a:ext cx="9144000" cy="1802059"/>
          </a:xfrm>
          <a:prstGeom prst="rect">
            <a:avLst/>
          </a:prstGeom>
        </p:spPr>
      </p:pic>
      <p:sp>
        <p:nvSpPr>
          <p:cNvPr id="6" name="TextBox 5"/>
          <p:cNvSpPr txBox="1"/>
          <p:nvPr/>
        </p:nvSpPr>
        <p:spPr>
          <a:xfrm>
            <a:off x="0" y="483349"/>
            <a:ext cx="9305350" cy="830997"/>
          </a:xfrm>
          <a:prstGeom prst="rect">
            <a:avLst/>
          </a:prstGeom>
          <a:noFill/>
        </p:spPr>
        <p:txBody>
          <a:bodyPr wrap="square" rtlCol="0">
            <a:spAutoFit/>
          </a:bodyPr>
          <a:lstStyle/>
          <a:p>
            <a:pPr algn="ctr"/>
            <a:r>
              <a:rPr lang="en-GB" sz="4800" b="1" dirty="0">
                <a:solidFill>
                  <a:schemeClr val="bg1"/>
                </a:solidFill>
                <a:effectLst>
                  <a:outerShdw blurRad="38100" dist="38100" dir="2700000" algn="tl">
                    <a:srgbClr val="000000">
                      <a:alpha val="43137"/>
                    </a:srgbClr>
                  </a:outerShdw>
                </a:effectLst>
              </a:rPr>
              <a:t>How to spot a rip current…..</a:t>
            </a:r>
            <a:endParaRPr lang="en-GB" sz="4000" dirty="0">
              <a:solidFill>
                <a:schemeClr val="bg1"/>
              </a:solidFill>
              <a:effectLst>
                <a:outerShdw blurRad="38100" dist="38100" dir="2700000" algn="tl">
                  <a:srgbClr val="000000">
                    <a:alpha val="43137"/>
                  </a:srgbClr>
                </a:outerShdw>
              </a:effectLst>
            </a:endParaRPr>
          </a:p>
        </p:txBody>
      </p:sp>
      <p:pic>
        <p:nvPicPr>
          <p:cNvPr id="2" name="Online Media 1" title="Rip Current Science">
            <a:hlinkClick r:id="" action="ppaction://media"/>
            <a:extLst>
              <a:ext uri="{FF2B5EF4-FFF2-40B4-BE49-F238E27FC236}">
                <a16:creationId xmlns:a16="http://schemas.microsoft.com/office/drawing/2014/main" id="{BC3B967E-1787-4765-B9FC-057F8E9BEEB4}"/>
              </a:ext>
            </a:extLst>
          </p:cNvPr>
          <p:cNvPicPr>
            <a:picLocks noRot="1" noChangeAspect="1"/>
          </p:cNvPicPr>
          <p:nvPr>
            <a:videoFile r:link="rId1"/>
          </p:nvPr>
        </p:nvPicPr>
        <p:blipFill>
          <a:blip r:embed="rId6"/>
          <a:stretch>
            <a:fillRect/>
          </a:stretch>
        </p:blipFill>
        <p:spPr>
          <a:xfrm>
            <a:off x="0" y="1721799"/>
            <a:ext cx="9144000" cy="5166360"/>
          </a:xfrm>
          <a:prstGeom prst="rect">
            <a:avLst/>
          </a:prstGeom>
        </p:spPr>
      </p:pic>
    </p:spTree>
    <p:extLst>
      <p:ext uri="{BB962C8B-B14F-4D97-AF65-F5344CB8AC3E}">
        <p14:creationId xmlns:p14="http://schemas.microsoft.com/office/powerpoint/2010/main" val="344329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B1C6FE9-8E67-464F-B4FD-86C4FFDB7F8B}"/>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2181"/>
            <a:ext cx="9144000" cy="1802059"/>
          </a:xfrm>
          <a:prstGeom prst="rect">
            <a:avLst/>
          </a:prstGeom>
        </p:spPr>
      </p:pic>
      <p:sp>
        <p:nvSpPr>
          <p:cNvPr id="4" name="TextBox 3"/>
          <p:cNvSpPr txBox="1"/>
          <p:nvPr/>
        </p:nvSpPr>
        <p:spPr>
          <a:xfrm>
            <a:off x="412304" y="202943"/>
            <a:ext cx="8314445" cy="584775"/>
          </a:xfrm>
          <a:prstGeom prst="rect">
            <a:avLst/>
          </a:prstGeom>
          <a:solidFill>
            <a:schemeClr val="bg1"/>
          </a:solidFill>
        </p:spPr>
        <p:txBody>
          <a:bodyPr wrap="square" rtlCol="0">
            <a:spAutoFit/>
          </a:bodyPr>
          <a:lstStyle/>
          <a:p>
            <a:pPr algn="ctr"/>
            <a:r>
              <a:rPr lang="en-GB" dirty="0">
                <a:solidFill>
                  <a:srgbClr val="0A3B85"/>
                </a:solidFill>
                <a:effectLst>
                  <a:outerShdw blurRad="38100" dist="38100" dir="2700000" algn="tl">
                    <a:srgbClr val="000000">
                      <a:alpha val="43137"/>
                    </a:srgbClr>
                  </a:outerShdw>
                </a:effectLst>
              </a:rPr>
              <a:t>Can you spot the rips in these increasingly difficult examples?</a:t>
            </a:r>
          </a:p>
          <a:p>
            <a:pPr algn="ctr"/>
            <a:r>
              <a:rPr lang="en-GB" sz="1400" dirty="0">
                <a:solidFill>
                  <a:srgbClr val="0A3B85"/>
                </a:solidFill>
                <a:effectLst>
                  <a:outerShdw blurRad="38100" dist="38100" dir="2700000" algn="tl">
                    <a:srgbClr val="000000">
                      <a:alpha val="43137"/>
                    </a:srgbClr>
                  </a:outerShdw>
                </a:effectLst>
              </a:rPr>
              <a:t>(click or touch where you think the rip current is, some pictures have more than one)</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468" y="1038512"/>
            <a:ext cx="4379892" cy="2952993"/>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3873" y="1038511"/>
            <a:ext cx="4349369" cy="2952993"/>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5076" y="4039338"/>
            <a:ext cx="5432007" cy="2719052"/>
          </a:xfrm>
          <a:prstGeom prst="rect">
            <a:avLst/>
          </a:prstGeom>
        </p:spPr>
      </p:pic>
      <p:sp>
        <p:nvSpPr>
          <p:cNvPr id="8" name="Action Button: Forward or Next 7">
            <a:hlinkClick r:id="" action="ppaction://hlinkshowjump?jump=nextslide" highlightClick="1"/>
          </p:cNvPr>
          <p:cNvSpPr/>
          <p:nvPr/>
        </p:nvSpPr>
        <p:spPr>
          <a:xfrm>
            <a:off x="8679987" y="6301900"/>
            <a:ext cx="360000" cy="3600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ction Button: Back or Previous 8">
            <a:hlinkClick r:id="" action="ppaction://hlinkshowjump?jump=previousslide" highlightClick="1"/>
          </p:cNvPr>
          <p:cNvSpPr/>
          <p:nvPr/>
        </p:nvSpPr>
        <p:spPr>
          <a:xfrm>
            <a:off x="52304" y="6301900"/>
            <a:ext cx="360000" cy="360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p:cNvSpPr/>
          <p:nvPr/>
        </p:nvSpPr>
        <p:spPr>
          <a:xfrm rot="20747551">
            <a:off x="4655918" y="4607980"/>
            <a:ext cx="397910" cy="753578"/>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Up Arrow 12"/>
          <p:cNvSpPr/>
          <p:nvPr/>
        </p:nvSpPr>
        <p:spPr>
          <a:xfrm rot="4430481">
            <a:off x="6348759" y="1771604"/>
            <a:ext cx="396900" cy="1399255"/>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Up Arrow 13"/>
          <p:cNvSpPr/>
          <p:nvPr/>
        </p:nvSpPr>
        <p:spPr>
          <a:xfrm rot="-4320000">
            <a:off x="2985943" y="2013046"/>
            <a:ext cx="200255" cy="621437"/>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Up Arrow 14"/>
          <p:cNvSpPr/>
          <p:nvPr/>
        </p:nvSpPr>
        <p:spPr>
          <a:xfrm rot="-4320000">
            <a:off x="3446464" y="1451348"/>
            <a:ext cx="200255" cy="621437"/>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Up Arrow 15"/>
          <p:cNvSpPr/>
          <p:nvPr/>
        </p:nvSpPr>
        <p:spPr>
          <a:xfrm rot="-4320000">
            <a:off x="2245378" y="2412248"/>
            <a:ext cx="200255" cy="621437"/>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Up Arrow 16"/>
          <p:cNvSpPr/>
          <p:nvPr/>
        </p:nvSpPr>
        <p:spPr>
          <a:xfrm rot="-4320000">
            <a:off x="1666426" y="2737073"/>
            <a:ext cx="200255" cy="621437"/>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Up Arrow 17"/>
          <p:cNvSpPr/>
          <p:nvPr/>
        </p:nvSpPr>
        <p:spPr>
          <a:xfrm rot="-4320000">
            <a:off x="1051947" y="3042782"/>
            <a:ext cx="200255" cy="621437"/>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rot="2134569">
            <a:off x="658093" y="3192078"/>
            <a:ext cx="935575" cy="37541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rot="5400000">
            <a:off x="4340974" y="4539567"/>
            <a:ext cx="1027797" cy="1090011"/>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rot="20399210">
            <a:off x="5728358" y="2025529"/>
            <a:ext cx="2089904" cy="90488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rot="2134569">
            <a:off x="1380382" y="2829384"/>
            <a:ext cx="921920" cy="368546"/>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rot="2134569">
            <a:off x="1963516" y="2570010"/>
            <a:ext cx="860882" cy="38619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rot="1389381">
            <a:off x="2711140" y="2134553"/>
            <a:ext cx="763690" cy="326131"/>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rot="1217933">
            <a:off x="3152141" y="1649269"/>
            <a:ext cx="787794" cy="22559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303755" y="3635946"/>
            <a:ext cx="1241996" cy="369332"/>
          </a:xfrm>
          <a:prstGeom prst="rect">
            <a:avLst/>
          </a:prstGeom>
          <a:noFill/>
        </p:spPr>
        <p:txBody>
          <a:bodyPr wrap="square" rtlCol="0">
            <a:spAutoFit/>
          </a:bodyPr>
          <a:lstStyle/>
          <a:p>
            <a:r>
              <a:rPr lang="en-GB" dirty="0">
                <a:solidFill>
                  <a:schemeClr val="bg1"/>
                </a:solidFill>
              </a:rPr>
              <a:t>5 to find</a:t>
            </a:r>
          </a:p>
        </p:txBody>
      </p:sp>
      <p:sp>
        <p:nvSpPr>
          <p:cNvPr id="29" name="TextBox 28"/>
          <p:cNvSpPr txBox="1"/>
          <p:nvPr/>
        </p:nvSpPr>
        <p:spPr>
          <a:xfrm>
            <a:off x="4778880" y="3651403"/>
            <a:ext cx="1241996" cy="369332"/>
          </a:xfrm>
          <a:prstGeom prst="rect">
            <a:avLst/>
          </a:prstGeom>
          <a:noFill/>
        </p:spPr>
        <p:txBody>
          <a:bodyPr wrap="square" rtlCol="0">
            <a:spAutoFit/>
          </a:bodyPr>
          <a:lstStyle/>
          <a:p>
            <a:r>
              <a:rPr lang="en-GB" dirty="0">
                <a:solidFill>
                  <a:schemeClr val="bg1"/>
                </a:solidFill>
              </a:rPr>
              <a:t>1 to find</a:t>
            </a:r>
          </a:p>
        </p:txBody>
      </p:sp>
      <p:sp>
        <p:nvSpPr>
          <p:cNvPr id="30" name="TextBox 29"/>
          <p:cNvSpPr txBox="1"/>
          <p:nvPr/>
        </p:nvSpPr>
        <p:spPr>
          <a:xfrm>
            <a:off x="1688253" y="6389058"/>
            <a:ext cx="1241996" cy="369332"/>
          </a:xfrm>
          <a:prstGeom prst="rect">
            <a:avLst/>
          </a:prstGeom>
          <a:noFill/>
        </p:spPr>
        <p:txBody>
          <a:bodyPr wrap="square" rtlCol="0">
            <a:spAutoFit/>
          </a:bodyPr>
          <a:lstStyle/>
          <a:p>
            <a:r>
              <a:rPr lang="en-GB" dirty="0">
                <a:solidFill>
                  <a:schemeClr val="bg1"/>
                </a:solidFill>
              </a:rPr>
              <a:t>1 to find</a:t>
            </a:r>
          </a:p>
        </p:txBody>
      </p:sp>
    </p:spTree>
    <p:extLst>
      <p:ext uri="{BB962C8B-B14F-4D97-AF65-F5344CB8AC3E}">
        <p14:creationId xmlns:p14="http://schemas.microsoft.com/office/powerpoint/2010/main" val="343837957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nextCondLst>
                <p:cond evt="onClick" delay="0">
                  <p:tgtEl>
                    <p:spTgt spid="19"/>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nextCondLst>
                <p:cond evt="onClick" delay="0">
                  <p:tgtEl>
                    <p:spTgt spid="24"/>
                  </p:tgtEl>
                </p:cond>
              </p:nextCondLst>
            </p:seq>
            <p:seq concurrent="1" nextAc="seek">
              <p:cTn id="14" restart="whenNotActive" fill="hold" evtFilter="cancelBubble" nodeType="interactiveSeq">
                <p:stCondLst>
                  <p:cond evt="onClick" delay="0">
                    <p:tgtEl>
                      <p:spTgt spid="27"/>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nextCondLst>
                <p:cond evt="onClick" delay="0">
                  <p:tgtEl>
                    <p:spTgt spid="27"/>
                  </p:tgtEl>
                </p:cond>
              </p:nextCondLst>
            </p:seq>
            <p:seq concurrent="1" nextAc="seek">
              <p:cTn id="20" restart="whenNotActive" fill="hold" evtFilter="cancelBubble" nodeType="interactiveSeq">
                <p:stCondLst>
                  <p:cond evt="onClick" delay="0">
                    <p:tgtEl>
                      <p:spTgt spid="2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22"/>
                  </p:tgtEl>
                </p:cond>
              </p:nextCondLst>
            </p:seq>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nextCondLst>
                <p:cond evt="onClick" delay="0">
                  <p:tgtEl>
                    <p:spTgt spid="25"/>
                  </p:tgtEl>
                </p:cond>
              </p:nextCondLst>
            </p:seq>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nextCondLst>
                <p:cond evt="onClick" delay="0">
                  <p:tgtEl>
                    <p:spTgt spid="26"/>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23"/>
                  </p:tgtEl>
                </p:cond>
              </p:nextCondLst>
            </p:seq>
          </p:childTnLst>
        </p:cTn>
      </p:par>
    </p:tnLst>
    <p:bldLst>
      <p:bldP spid="12" grpId="0" animBg="1"/>
      <p:bldP spid="13" grpId="0" animBg="1"/>
      <p:bldP spid="14" grpId="0" animBg="1"/>
      <p:bldP spid="15" grpId="0" animBg="1"/>
      <p:bldP spid="16"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963B8FA-9138-49DF-A437-156FE769ADAE}"/>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2181"/>
            <a:ext cx="9144000" cy="180205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134" y="1090678"/>
            <a:ext cx="4114800" cy="2733675"/>
          </a:xfrm>
          <a:prstGeom prst="rect">
            <a:avLst/>
          </a:prstGeom>
        </p:spPr>
      </p:pic>
      <p:sp>
        <p:nvSpPr>
          <p:cNvPr id="6" name="TextBox 5"/>
          <p:cNvSpPr txBox="1"/>
          <p:nvPr/>
        </p:nvSpPr>
        <p:spPr>
          <a:xfrm>
            <a:off x="412304" y="202943"/>
            <a:ext cx="8314445" cy="584775"/>
          </a:xfrm>
          <a:prstGeom prst="rect">
            <a:avLst/>
          </a:prstGeom>
          <a:solidFill>
            <a:schemeClr val="bg1"/>
          </a:solidFill>
        </p:spPr>
        <p:txBody>
          <a:bodyPr wrap="square" rtlCol="0">
            <a:spAutoFit/>
          </a:bodyPr>
          <a:lstStyle/>
          <a:p>
            <a:pPr algn="ctr"/>
            <a:r>
              <a:rPr lang="en-GB" b="1" dirty="0">
                <a:solidFill>
                  <a:srgbClr val="002060"/>
                </a:solidFill>
              </a:rPr>
              <a:t>Can you spot the rips in these increasingly difficult examples?</a:t>
            </a:r>
          </a:p>
          <a:p>
            <a:pPr algn="ctr"/>
            <a:r>
              <a:rPr lang="en-GB" sz="1400" dirty="0">
                <a:solidFill>
                  <a:srgbClr val="002060"/>
                </a:solidFill>
              </a:rPr>
              <a:t>(click or touch where you think the rip current is)</a:t>
            </a: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90815" y="3904900"/>
            <a:ext cx="5231421" cy="2833015"/>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70232" y="1090679"/>
            <a:ext cx="3245800" cy="2736478"/>
          </a:xfrm>
          <a:prstGeom prst="rect">
            <a:avLst/>
          </a:prstGeom>
        </p:spPr>
      </p:pic>
      <p:sp>
        <p:nvSpPr>
          <p:cNvPr id="9" name="Action Button: Forward or Next 8">
            <a:hlinkClick r:id="" action="ppaction://hlinkshowjump?jump=nextslide" highlightClick="1"/>
          </p:cNvPr>
          <p:cNvSpPr/>
          <p:nvPr/>
        </p:nvSpPr>
        <p:spPr>
          <a:xfrm>
            <a:off x="8679987" y="6301900"/>
            <a:ext cx="360000" cy="3600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ction Button: Back or Previous 9">
            <a:hlinkClick r:id="" action="ppaction://hlinkshowjump?jump=previousslide" highlightClick="1"/>
          </p:cNvPr>
          <p:cNvSpPr/>
          <p:nvPr/>
        </p:nvSpPr>
        <p:spPr>
          <a:xfrm>
            <a:off x="52304" y="6301900"/>
            <a:ext cx="360000" cy="360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p:cNvSpPr/>
          <p:nvPr/>
        </p:nvSpPr>
        <p:spPr>
          <a:xfrm rot="4855338">
            <a:off x="2762003" y="1074644"/>
            <a:ext cx="329953" cy="2255976"/>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Up Arrow 12"/>
          <p:cNvSpPr/>
          <p:nvPr/>
        </p:nvSpPr>
        <p:spPr>
          <a:xfrm rot="5400000">
            <a:off x="4257327" y="4020259"/>
            <a:ext cx="349481" cy="196662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Up Arrow 13"/>
          <p:cNvSpPr/>
          <p:nvPr/>
        </p:nvSpPr>
        <p:spPr>
          <a:xfrm rot="5400000">
            <a:off x="6654246" y="1705159"/>
            <a:ext cx="693429" cy="2198141"/>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Up Arrow 14"/>
          <p:cNvSpPr/>
          <p:nvPr/>
        </p:nvSpPr>
        <p:spPr>
          <a:xfrm rot="5400000">
            <a:off x="5162724" y="5152104"/>
            <a:ext cx="349481" cy="196662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rot="21025672">
            <a:off x="1582012" y="2032192"/>
            <a:ext cx="2689934" cy="34087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5815828" y="2514715"/>
            <a:ext cx="2198141" cy="57902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3448757" y="4828391"/>
            <a:ext cx="2037643" cy="377889"/>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4291947" y="5941744"/>
            <a:ext cx="2091034" cy="34948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853135" y="3455021"/>
            <a:ext cx="1241996" cy="369332"/>
          </a:xfrm>
          <a:prstGeom prst="rect">
            <a:avLst/>
          </a:prstGeom>
          <a:noFill/>
        </p:spPr>
        <p:txBody>
          <a:bodyPr wrap="square" rtlCol="0">
            <a:spAutoFit/>
          </a:bodyPr>
          <a:lstStyle/>
          <a:p>
            <a:r>
              <a:rPr lang="en-GB" dirty="0">
                <a:solidFill>
                  <a:schemeClr val="bg1"/>
                </a:solidFill>
              </a:rPr>
              <a:t>1 to find</a:t>
            </a:r>
          </a:p>
        </p:txBody>
      </p:sp>
      <p:sp>
        <p:nvSpPr>
          <p:cNvPr id="21" name="TextBox 20"/>
          <p:cNvSpPr txBox="1"/>
          <p:nvPr/>
        </p:nvSpPr>
        <p:spPr>
          <a:xfrm>
            <a:off x="1787090" y="6412814"/>
            <a:ext cx="1241996" cy="369332"/>
          </a:xfrm>
          <a:prstGeom prst="rect">
            <a:avLst/>
          </a:prstGeom>
          <a:noFill/>
        </p:spPr>
        <p:txBody>
          <a:bodyPr wrap="square" rtlCol="0">
            <a:spAutoFit/>
          </a:bodyPr>
          <a:lstStyle/>
          <a:p>
            <a:r>
              <a:rPr lang="en-GB" dirty="0">
                <a:solidFill>
                  <a:schemeClr val="bg1"/>
                </a:solidFill>
              </a:rPr>
              <a:t>2 to find</a:t>
            </a:r>
          </a:p>
        </p:txBody>
      </p:sp>
      <p:sp>
        <p:nvSpPr>
          <p:cNvPr id="22" name="TextBox 21"/>
          <p:cNvSpPr txBox="1"/>
          <p:nvPr/>
        </p:nvSpPr>
        <p:spPr>
          <a:xfrm>
            <a:off x="5170232" y="3455021"/>
            <a:ext cx="1241996" cy="369332"/>
          </a:xfrm>
          <a:prstGeom prst="rect">
            <a:avLst/>
          </a:prstGeom>
          <a:noFill/>
        </p:spPr>
        <p:txBody>
          <a:bodyPr wrap="square" rtlCol="0">
            <a:spAutoFit/>
          </a:bodyPr>
          <a:lstStyle/>
          <a:p>
            <a:r>
              <a:rPr lang="en-GB" dirty="0">
                <a:solidFill>
                  <a:schemeClr val="bg1"/>
                </a:solidFill>
              </a:rPr>
              <a:t>1 to find</a:t>
            </a:r>
          </a:p>
        </p:txBody>
      </p:sp>
    </p:spTree>
    <p:extLst>
      <p:ext uri="{BB962C8B-B14F-4D97-AF65-F5344CB8AC3E}">
        <p14:creationId xmlns:p14="http://schemas.microsoft.com/office/powerpoint/2010/main" val="146531633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nextCondLst>
                <p:cond evt="onClick" delay="0">
                  <p:tgtEl>
                    <p:spTgt spid="19"/>
                  </p:tgtEl>
                </p:cond>
              </p:nextCondLst>
            </p:seq>
          </p:childTnLst>
        </p:cTn>
      </p:par>
    </p:tnLst>
    <p:bldLst>
      <p:bldP spid="12"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51D125-DE5A-884C-BC28-B79B5FA62632}"/>
              </a:ext>
            </a:extLst>
          </p:cNvPr>
          <p:cNvSpPr txBox="1"/>
          <p:nvPr/>
        </p:nvSpPr>
        <p:spPr>
          <a:xfrm>
            <a:off x="234595" y="1873889"/>
            <a:ext cx="8674809" cy="4031873"/>
          </a:xfrm>
          <a:prstGeom prst="rect">
            <a:avLst/>
          </a:prstGeom>
          <a:noFill/>
        </p:spPr>
        <p:txBody>
          <a:bodyPr wrap="square" rtlCol="0">
            <a:spAutoFit/>
          </a:bodyPr>
          <a:lstStyle/>
          <a:p>
            <a:pPr marL="457200" indent="-457200" algn="ctr">
              <a:buAutoNum type="arabicPeriod"/>
            </a:pPr>
            <a:r>
              <a:rPr lang="en-GB" sz="3200" dirty="0"/>
              <a:t>Give one example of how to spot a rip current?</a:t>
            </a:r>
          </a:p>
          <a:p>
            <a:pPr marL="457200" indent="-457200" algn="ctr">
              <a:buAutoNum type="arabicPeriod"/>
            </a:pPr>
            <a:endParaRPr lang="en-GB" sz="3200" dirty="0"/>
          </a:p>
          <a:p>
            <a:pPr marL="457200" indent="-457200" algn="ctr">
              <a:buAutoNum type="arabicPeriod"/>
            </a:pPr>
            <a:r>
              <a:rPr lang="en-GB" sz="3200" dirty="0"/>
              <a:t>Why might there be a mushroom shape under the sea?</a:t>
            </a:r>
          </a:p>
          <a:p>
            <a:pPr marL="457200" indent="-457200" algn="ctr">
              <a:buAutoNum type="arabicPeriod"/>
            </a:pPr>
            <a:endParaRPr lang="en-GB" sz="3200" dirty="0"/>
          </a:p>
          <a:p>
            <a:pPr algn="ctr"/>
            <a:r>
              <a:rPr lang="en-US" sz="3200" dirty="0"/>
              <a:t>3.  How might someone escape a rip Current?</a:t>
            </a:r>
          </a:p>
        </p:txBody>
      </p:sp>
      <p:sp>
        <p:nvSpPr>
          <p:cNvPr id="4" name="Title 1">
            <a:extLst>
              <a:ext uri="{FF2B5EF4-FFF2-40B4-BE49-F238E27FC236}">
                <a16:creationId xmlns:a16="http://schemas.microsoft.com/office/drawing/2014/main" id="{A0CF7B5B-8D13-6D4C-B0FA-D65EB88F82C7}"/>
              </a:ext>
            </a:extLst>
          </p:cNvPr>
          <p:cNvSpPr txBox="1">
            <a:spLocks/>
          </p:cNvSpPr>
          <p:nvPr/>
        </p:nvSpPr>
        <p:spPr>
          <a:xfrm>
            <a:off x="1469022" y="450749"/>
            <a:ext cx="900303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effectLst>
                  <a:outerShdw blurRad="38100" dist="38100" dir="2700000" algn="tl">
                    <a:srgbClr val="000000">
                      <a:alpha val="43137"/>
                    </a:srgbClr>
                  </a:outerShdw>
                </a:effectLst>
              </a:rPr>
              <a:t>Cold Calling questions….</a:t>
            </a:r>
          </a:p>
        </p:txBody>
      </p:sp>
      <p:pic>
        <p:nvPicPr>
          <p:cNvPr id="8" name="Picture 7">
            <a:extLst>
              <a:ext uri="{FF2B5EF4-FFF2-40B4-BE49-F238E27FC236}">
                <a16:creationId xmlns:a16="http://schemas.microsoft.com/office/drawing/2014/main" id="{44434981-BD4C-4E4C-BEB4-BC02927E53D8}"/>
              </a:ext>
            </a:extLst>
          </p:cNvPr>
          <p:cNvPicPr>
            <a:picLocks noChangeAspect="1"/>
          </p:cNvPicPr>
          <p:nvPr/>
        </p:nvPicPr>
        <p:blipFill>
          <a:blip r:embed="rId3"/>
          <a:stretch>
            <a:fillRect/>
          </a:stretch>
        </p:blipFill>
        <p:spPr>
          <a:xfrm>
            <a:off x="7905134" y="5416628"/>
            <a:ext cx="1238865" cy="1441372"/>
          </a:xfrm>
          <a:prstGeom prst="rect">
            <a:avLst/>
          </a:prstGeom>
        </p:spPr>
      </p:pic>
      <p:pic>
        <p:nvPicPr>
          <p:cNvPr id="5" name="Picture 4">
            <a:extLst>
              <a:ext uri="{FF2B5EF4-FFF2-40B4-BE49-F238E27FC236}">
                <a16:creationId xmlns:a16="http://schemas.microsoft.com/office/drawing/2014/main" id="{D7D1CE7B-D802-4536-81D2-2D77BD835C2B}"/>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51367" y="229800"/>
            <a:ext cx="1524132" cy="1239627"/>
          </a:xfrm>
          <a:prstGeom prst="rect">
            <a:avLst/>
          </a:prstGeom>
        </p:spPr>
      </p:pic>
      <p:pic>
        <p:nvPicPr>
          <p:cNvPr id="10" name="Picture 9">
            <a:extLst>
              <a:ext uri="{FF2B5EF4-FFF2-40B4-BE49-F238E27FC236}">
                <a16:creationId xmlns:a16="http://schemas.microsoft.com/office/drawing/2014/main" id="{C2E3CF21-601F-4A99-B91D-99CED257DB0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7230593" y="-174664"/>
            <a:ext cx="1898659" cy="2048553"/>
          </a:xfrm>
          <a:prstGeom prst="rect">
            <a:avLst/>
          </a:prstGeom>
        </p:spPr>
      </p:pic>
      <p:sp>
        <p:nvSpPr>
          <p:cNvPr id="11" name="TextBox 10">
            <a:extLst>
              <a:ext uri="{FF2B5EF4-FFF2-40B4-BE49-F238E27FC236}">
                <a16:creationId xmlns:a16="http://schemas.microsoft.com/office/drawing/2014/main" id="{4535DDBC-D031-4BBE-924C-372B51256E3B}"/>
              </a:ext>
            </a:extLst>
          </p:cNvPr>
          <p:cNvSpPr txBox="1"/>
          <p:nvPr/>
        </p:nvSpPr>
        <p:spPr>
          <a:xfrm>
            <a:off x="7230593" y="1069317"/>
            <a:ext cx="2296865" cy="400110"/>
          </a:xfrm>
          <a:prstGeom prst="rect">
            <a:avLst/>
          </a:prstGeom>
          <a:noFill/>
        </p:spPr>
        <p:txBody>
          <a:bodyPr wrap="square" rtlCol="0">
            <a:spAutoFit/>
          </a:bodyPr>
          <a:lstStyle/>
          <a:p>
            <a:r>
              <a:rPr lang="en-GB" sz="2000" b="1" dirty="0">
                <a:solidFill>
                  <a:srgbClr val="92D050"/>
                </a:solidFill>
                <a:effectLst>
                  <a:outerShdw blurRad="38100" dist="38100" dir="2700000" algn="tl">
                    <a:srgbClr val="000000">
                      <a:alpha val="43137"/>
                    </a:srgbClr>
                  </a:outerShdw>
                </a:effectLst>
              </a:rPr>
              <a:t>HOUSE POINTS</a:t>
            </a:r>
          </a:p>
        </p:txBody>
      </p:sp>
    </p:spTree>
    <p:extLst>
      <p:ext uri="{BB962C8B-B14F-4D97-AF65-F5344CB8AC3E}">
        <p14:creationId xmlns:p14="http://schemas.microsoft.com/office/powerpoint/2010/main" val="523615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3528" y="476672"/>
            <a:ext cx="4536504" cy="369332"/>
          </a:xfrm>
          <a:prstGeom prst="rect">
            <a:avLst/>
          </a:prstGeom>
          <a:noFill/>
        </p:spPr>
        <p:txBody>
          <a:bodyPr wrap="square" rtlCol="0">
            <a:spAutoFit/>
          </a:bodyPr>
          <a:lstStyle/>
          <a:p>
            <a:r>
              <a:rPr lang="en-GB" b="1" dirty="0">
                <a:solidFill>
                  <a:srgbClr val="002060"/>
                </a:solidFill>
              </a:rPr>
              <a:t>Rip Currents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3246" y="3004273"/>
            <a:ext cx="5250754" cy="2933114"/>
          </a:xfrm>
          <a:prstGeom prst="rect">
            <a:avLst/>
          </a:prstGeom>
        </p:spPr>
      </p:pic>
      <p:pic>
        <p:nvPicPr>
          <p:cNvPr id="5" name="Picture 4">
            <a:extLst>
              <a:ext uri="{FF2B5EF4-FFF2-40B4-BE49-F238E27FC236}">
                <a16:creationId xmlns:a16="http://schemas.microsoft.com/office/drawing/2014/main" id="{06D0F3C5-6846-41A5-B0A8-A2A9EBE28F5D}"/>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8041"/>
          <a:stretch/>
        </p:blipFill>
        <p:spPr>
          <a:xfrm>
            <a:off x="0" y="-2181"/>
            <a:ext cx="9144000" cy="1802059"/>
          </a:xfrm>
          <a:prstGeom prst="rect">
            <a:avLst/>
          </a:prstGeom>
        </p:spPr>
      </p:pic>
      <p:sp>
        <p:nvSpPr>
          <p:cNvPr id="7" name="TextBox 6">
            <a:extLst>
              <a:ext uri="{FF2B5EF4-FFF2-40B4-BE49-F238E27FC236}">
                <a16:creationId xmlns:a16="http://schemas.microsoft.com/office/drawing/2014/main" id="{15E7D914-584E-474B-B544-693064965B53}"/>
              </a:ext>
            </a:extLst>
          </p:cNvPr>
          <p:cNvSpPr txBox="1"/>
          <p:nvPr/>
        </p:nvSpPr>
        <p:spPr>
          <a:xfrm>
            <a:off x="193129" y="103607"/>
            <a:ext cx="6743167" cy="1754326"/>
          </a:xfrm>
          <a:prstGeom prst="rect">
            <a:avLst/>
          </a:prstGeom>
          <a:noFill/>
        </p:spPr>
        <p:txBody>
          <a:bodyPr wrap="square" rtlCol="0">
            <a:spAutoFit/>
          </a:bodyPr>
          <a:lstStyle/>
          <a:p>
            <a:r>
              <a:rPr lang="en-GB" sz="5400" b="1" dirty="0">
                <a:solidFill>
                  <a:schemeClr val="bg1"/>
                </a:solidFill>
                <a:effectLst>
                  <a:outerShdw blurRad="38100" dist="38100" dir="2700000" algn="tl">
                    <a:srgbClr val="000000">
                      <a:alpha val="43137"/>
                    </a:srgbClr>
                  </a:outerShdw>
                </a:effectLst>
              </a:rPr>
              <a:t>Summary of</a:t>
            </a:r>
          </a:p>
          <a:p>
            <a:r>
              <a:rPr lang="en-GB" sz="5400" b="1" dirty="0">
                <a:solidFill>
                  <a:schemeClr val="bg1"/>
                </a:solidFill>
                <a:effectLst>
                  <a:outerShdw blurRad="38100" dist="38100" dir="2700000" algn="tl">
                    <a:srgbClr val="000000">
                      <a:alpha val="43137"/>
                    </a:srgbClr>
                  </a:outerShdw>
                </a:effectLst>
              </a:rPr>
              <a:t>Rip Currents…..</a:t>
            </a:r>
          </a:p>
        </p:txBody>
      </p:sp>
      <p:sp>
        <p:nvSpPr>
          <p:cNvPr id="8" name="Rectangle 7">
            <a:extLst>
              <a:ext uri="{FF2B5EF4-FFF2-40B4-BE49-F238E27FC236}">
                <a16:creationId xmlns:a16="http://schemas.microsoft.com/office/drawing/2014/main" id="{A677125C-3D7C-42E0-AA2A-ED8E8CA81C1B}"/>
              </a:ext>
            </a:extLst>
          </p:cNvPr>
          <p:cNvSpPr/>
          <p:nvPr/>
        </p:nvSpPr>
        <p:spPr>
          <a:xfrm>
            <a:off x="41085" y="2877662"/>
            <a:ext cx="8559029" cy="2031325"/>
          </a:xfrm>
          <a:prstGeom prst="rect">
            <a:avLst/>
          </a:prstGeom>
        </p:spPr>
        <p:txBody>
          <a:bodyPr wrap="square">
            <a:spAutoFit/>
          </a:bodyPr>
          <a:lstStyle/>
          <a:p>
            <a:r>
              <a:rPr lang="en-GB" dirty="0">
                <a:solidFill>
                  <a:srgbClr val="002060"/>
                </a:solidFill>
                <a:highlight>
                  <a:srgbClr val="FFFFFF"/>
                </a:highlight>
                <a:latin typeface="+mn-lt"/>
              </a:rPr>
              <a:t>To spot rip currents look out for:</a:t>
            </a:r>
          </a:p>
          <a:p>
            <a:r>
              <a:rPr lang="en-GB" dirty="0">
                <a:solidFill>
                  <a:srgbClr val="002060"/>
                </a:solidFill>
                <a:highlight>
                  <a:srgbClr val="FFFFFF"/>
                </a:highlight>
              </a:rPr>
              <a:t>1</a:t>
            </a:r>
          </a:p>
          <a:p>
            <a:r>
              <a:rPr lang="en-GB" dirty="0">
                <a:solidFill>
                  <a:srgbClr val="002060"/>
                </a:solidFill>
                <a:highlight>
                  <a:srgbClr val="FFFFFF"/>
                </a:highlight>
                <a:latin typeface="+mn-lt"/>
              </a:rPr>
              <a:t>2</a:t>
            </a:r>
          </a:p>
          <a:p>
            <a:r>
              <a:rPr lang="en-GB" dirty="0">
                <a:solidFill>
                  <a:srgbClr val="002060"/>
                </a:solidFill>
                <a:highlight>
                  <a:srgbClr val="FFFFFF"/>
                </a:highlight>
              </a:rPr>
              <a:t>3</a:t>
            </a:r>
          </a:p>
          <a:p>
            <a:r>
              <a:rPr lang="en-GB" dirty="0">
                <a:solidFill>
                  <a:srgbClr val="002060"/>
                </a:solidFill>
                <a:highlight>
                  <a:srgbClr val="FFFFFF"/>
                </a:highlight>
                <a:latin typeface="+mn-lt"/>
              </a:rPr>
              <a:t>4</a:t>
            </a:r>
          </a:p>
          <a:p>
            <a:r>
              <a:rPr lang="en-GB" dirty="0">
                <a:solidFill>
                  <a:srgbClr val="002060"/>
                </a:solidFill>
                <a:highlight>
                  <a:srgbClr val="FFFFFF"/>
                </a:highlight>
              </a:rPr>
              <a:t>5</a:t>
            </a:r>
          </a:p>
          <a:p>
            <a:endParaRPr lang="en-GB" dirty="0">
              <a:solidFill>
                <a:srgbClr val="002060"/>
              </a:solidFill>
              <a:highlight>
                <a:srgbClr val="FFFFFF"/>
              </a:highlight>
              <a:latin typeface="+mn-lt"/>
            </a:endParaRPr>
          </a:p>
        </p:txBody>
      </p:sp>
    </p:spTree>
    <p:extLst>
      <p:ext uri="{BB962C8B-B14F-4D97-AF65-F5344CB8AC3E}">
        <p14:creationId xmlns:p14="http://schemas.microsoft.com/office/powerpoint/2010/main" val="326363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7146" y="1929275"/>
            <a:ext cx="8559029" cy="1754326"/>
          </a:xfrm>
          <a:prstGeom prst="rect">
            <a:avLst/>
          </a:prstGeom>
        </p:spPr>
        <p:txBody>
          <a:bodyPr wrap="square">
            <a:spAutoFit/>
          </a:bodyPr>
          <a:lstStyle/>
          <a:p>
            <a:r>
              <a:rPr lang="en-GB" dirty="0">
                <a:solidFill>
                  <a:srgbClr val="002060"/>
                </a:solidFill>
                <a:latin typeface="+mn-lt"/>
              </a:rPr>
              <a:t>To spot rip currents look out for:</a:t>
            </a:r>
          </a:p>
          <a:p>
            <a:pPr marL="342900" indent="-342900">
              <a:buFont typeface="+mj-lt"/>
              <a:buAutoNum type="arabicPeriod"/>
            </a:pPr>
            <a:r>
              <a:rPr lang="en-GB" dirty="0">
                <a:solidFill>
                  <a:srgbClr val="002060"/>
                </a:solidFill>
              </a:rPr>
              <a:t>Darker deeper channels of water</a:t>
            </a:r>
          </a:p>
          <a:p>
            <a:pPr marL="342900" indent="-342900">
              <a:buFont typeface="+mj-lt"/>
              <a:buAutoNum type="arabicPeriod"/>
            </a:pPr>
            <a:r>
              <a:rPr lang="en-GB" dirty="0">
                <a:solidFill>
                  <a:srgbClr val="002060"/>
                </a:solidFill>
                <a:latin typeface="+mn-lt"/>
              </a:rPr>
              <a:t>Churned up sea bed</a:t>
            </a:r>
          </a:p>
          <a:p>
            <a:pPr marL="342900" indent="-342900">
              <a:buFont typeface="+mj-lt"/>
              <a:buAutoNum type="arabicPeriod"/>
            </a:pPr>
            <a:r>
              <a:rPr lang="en-GB" dirty="0">
                <a:solidFill>
                  <a:srgbClr val="002060"/>
                </a:solidFill>
              </a:rPr>
              <a:t>Debris floating out to sea (seemingly against the waves)</a:t>
            </a:r>
          </a:p>
          <a:p>
            <a:pPr marL="342900" indent="-342900">
              <a:buFont typeface="+mj-lt"/>
              <a:buAutoNum type="arabicPeriod"/>
            </a:pPr>
            <a:r>
              <a:rPr lang="en-GB" dirty="0">
                <a:solidFill>
                  <a:srgbClr val="002060"/>
                </a:solidFill>
                <a:latin typeface="+mn-lt"/>
              </a:rPr>
              <a:t>Change in the shape of energy of the waves</a:t>
            </a:r>
          </a:p>
          <a:p>
            <a:pPr marL="342900" indent="-342900">
              <a:buFont typeface="+mj-lt"/>
              <a:buAutoNum type="arabicPeriod"/>
            </a:pPr>
            <a:r>
              <a:rPr lang="en-GB" dirty="0">
                <a:solidFill>
                  <a:srgbClr val="002060"/>
                </a:solidFill>
              </a:rPr>
              <a:t>Rips often flow along cliffs or piers extending into the sea</a:t>
            </a:r>
            <a:endParaRPr lang="en-GB" dirty="0">
              <a:solidFill>
                <a:srgbClr val="002060"/>
              </a:solidFill>
              <a:latin typeface="+mn-lt"/>
            </a:endParaRPr>
          </a:p>
        </p:txBody>
      </p:sp>
      <p:sp>
        <p:nvSpPr>
          <p:cNvPr id="6" name="TextBox 5"/>
          <p:cNvSpPr txBox="1"/>
          <p:nvPr/>
        </p:nvSpPr>
        <p:spPr>
          <a:xfrm>
            <a:off x="323528" y="476672"/>
            <a:ext cx="4536504" cy="369332"/>
          </a:xfrm>
          <a:prstGeom prst="rect">
            <a:avLst/>
          </a:prstGeom>
          <a:noFill/>
        </p:spPr>
        <p:txBody>
          <a:bodyPr wrap="square" rtlCol="0">
            <a:spAutoFit/>
          </a:bodyPr>
          <a:lstStyle/>
          <a:p>
            <a:r>
              <a:rPr lang="en-GB" b="1" dirty="0">
                <a:solidFill>
                  <a:srgbClr val="002060"/>
                </a:solidFill>
              </a:rPr>
              <a:t>Rip Currents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421" y="3924887"/>
            <a:ext cx="5250754" cy="2933114"/>
          </a:xfrm>
          <a:prstGeom prst="rect">
            <a:avLst/>
          </a:prstGeom>
        </p:spPr>
      </p:pic>
      <p:pic>
        <p:nvPicPr>
          <p:cNvPr id="5" name="Picture 4">
            <a:extLst>
              <a:ext uri="{FF2B5EF4-FFF2-40B4-BE49-F238E27FC236}">
                <a16:creationId xmlns:a16="http://schemas.microsoft.com/office/drawing/2014/main" id="{06D0F3C5-6846-41A5-B0A8-A2A9EBE28F5D}"/>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8041"/>
          <a:stretch/>
        </p:blipFill>
        <p:spPr>
          <a:xfrm>
            <a:off x="0" y="-2181"/>
            <a:ext cx="9144000" cy="1802059"/>
          </a:xfrm>
          <a:prstGeom prst="rect">
            <a:avLst/>
          </a:prstGeom>
        </p:spPr>
      </p:pic>
      <p:sp>
        <p:nvSpPr>
          <p:cNvPr id="7" name="TextBox 6">
            <a:extLst>
              <a:ext uri="{FF2B5EF4-FFF2-40B4-BE49-F238E27FC236}">
                <a16:creationId xmlns:a16="http://schemas.microsoft.com/office/drawing/2014/main" id="{15E7D914-584E-474B-B544-693064965B53}"/>
              </a:ext>
            </a:extLst>
          </p:cNvPr>
          <p:cNvSpPr txBox="1"/>
          <p:nvPr/>
        </p:nvSpPr>
        <p:spPr>
          <a:xfrm>
            <a:off x="1632348" y="298683"/>
            <a:ext cx="6743167" cy="1200329"/>
          </a:xfrm>
          <a:prstGeom prst="rect">
            <a:avLst/>
          </a:prstGeom>
          <a:noFill/>
        </p:spPr>
        <p:txBody>
          <a:bodyPr wrap="square" rtlCol="0">
            <a:spAutoFit/>
          </a:bodyPr>
          <a:lstStyle/>
          <a:p>
            <a:r>
              <a:rPr lang="en-GB" sz="7200" b="1" dirty="0">
                <a:solidFill>
                  <a:schemeClr val="bg1"/>
                </a:solidFill>
                <a:effectLst>
                  <a:outerShdw blurRad="38100" dist="38100" dir="2700000" algn="tl">
                    <a:srgbClr val="000000">
                      <a:alpha val="43137"/>
                    </a:srgbClr>
                  </a:outerShdw>
                </a:effectLst>
              </a:rPr>
              <a:t>Rip Currents</a:t>
            </a:r>
          </a:p>
        </p:txBody>
      </p:sp>
      <p:sp>
        <p:nvSpPr>
          <p:cNvPr id="8" name="Rectangle 7">
            <a:extLst>
              <a:ext uri="{FF2B5EF4-FFF2-40B4-BE49-F238E27FC236}">
                <a16:creationId xmlns:a16="http://schemas.microsoft.com/office/drawing/2014/main" id="{A677125C-3D7C-42E0-AA2A-ED8E8CA81C1B}"/>
              </a:ext>
            </a:extLst>
          </p:cNvPr>
          <p:cNvSpPr/>
          <p:nvPr/>
        </p:nvSpPr>
        <p:spPr>
          <a:xfrm>
            <a:off x="157825" y="4026590"/>
            <a:ext cx="8559029" cy="1754326"/>
          </a:xfrm>
          <a:prstGeom prst="rect">
            <a:avLst/>
          </a:prstGeom>
        </p:spPr>
        <p:txBody>
          <a:bodyPr wrap="square">
            <a:spAutoFit/>
          </a:bodyPr>
          <a:lstStyle/>
          <a:p>
            <a:r>
              <a:rPr lang="en-GB" dirty="0">
                <a:solidFill>
                  <a:srgbClr val="002060"/>
                </a:solidFill>
                <a:highlight>
                  <a:srgbClr val="00FFFF"/>
                </a:highlight>
                <a:latin typeface="+mn-lt"/>
              </a:rPr>
              <a:t>To spot rip currents look out for:</a:t>
            </a:r>
          </a:p>
          <a:p>
            <a:pPr marL="342900" indent="-342900">
              <a:buFont typeface="+mj-lt"/>
              <a:buAutoNum type="arabicPeriod"/>
            </a:pPr>
            <a:r>
              <a:rPr lang="en-GB" dirty="0">
                <a:solidFill>
                  <a:srgbClr val="002060"/>
                </a:solidFill>
                <a:highlight>
                  <a:srgbClr val="00FFFF"/>
                </a:highlight>
              </a:rPr>
              <a:t>Darker/deeper water</a:t>
            </a:r>
          </a:p>
          <a:p>
            <a:pPr marL="342900" indent="-342900">
              <a:buFont typeface="+mj-lt"/>
              <a:buAutoNum type="arabicPeriod"/>
            </a:pPr>
            <a:r>
              <a:rPr lang="en-GB" dirty="0">
                <a:solidFill>
                  <a:srgbClr val="002060"/>
                </a:solidFill>
                <a:highlight>
                  <a:srgbClr val="00FFFF"/>
                </a:highlight>
                <a:latin typeface="+mn-lt"/>
              </a:rPr>
              <a:t>Churned up sea bed</a:t>
            </a:r>
          </a:p>
          <a:p>
            <a:pPr marL="342900" indent="-342900">
              <a:buFont typeface="+mj-lt"/>
              <a:buAutoNum type="arabicPeriod"/>
            </a:pPr>
            <a:r>
              <a:rPr lang="en-GB" dirty="0">
                <a:solidFill>
                  <a:srgbClr val="002060"/>
                </a:solidFill>
                <a:highlight>
                  <a:srgbClr val="00FFFF"/>
                </a:highlight>
              </a:rPr>
              <a:t>Debris floating</a:t>
            </a:r>
          </a:p>
          <a:p>
            <a:pPr marL="342900" indent="-342900">
              <a:buFont typeface="+mj-lt"/>
              <a:buAutoNum type="arabicPeriod"/>
            </a:pPr>
            <a:r>
              <a:rPr lang="en-GB" dirty="0">
                <a:solidFill>
                  <a:srgbClr val="002060"/>
                </a:solidFill>
                <a:highlight>
                  <a:srgbClr val="00FFFF"/>
                </a:highlight>
                <a:latin typeface="+mn-lt"/>
              </a:rPr>
              <a:t>Change of waves</a:t>
            </a:r>
          </a:p>
          <a:p>
            <a:pPr marL="342900" indent="-342900">
              <a:buFont typeface="+mj-lt"/>
              <a:buAutoNum type="arabicPeriod"/>
            </a:pPr>
            <a:r>
              <a:rPr lang="en-GB" dirty="0">
                <a:solidFill>
                  <a:srgbClr val="002060"/>
                </a:solidFill>
                <a:highlight>
                  <a:srgbClr val="00FFFF"/>
                </a:highlight>
              </a:rPr>
              <a:t>Rips along the cliffs/coast</a:t>
            </a:r>
            <a:endParaRPr lang="en-GB" dirty="0">
              <a:solidFill>
                <a:srgbClr val="002060"/>
              </a:solidFill>
              <a:highlight>
                <a:srgbClr val="00FFFF"/>
              </a:highlight>
              <a:latin typeface="+mn-lt"/>
            </a:endParaRPr>
          </a:p>
        </p:txBody>
      </p:sp>
    </p:spTree>
    <p:extLst>
      <p:ext uri="{BB962C8B-B14F-4D97-AF65-F5344CB8AC3E}">
        <p14:creationId xmlns:p14="http://schemas.microsoft.com/office/powerpoint/2010/main" val="299772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8D53EA7-E21E-43F4-B899-8D266DC16AF2}"/>
              </a:ext>
            </a:extLst>
          </p:cNvPr>
          <p:cNvSpPr/>
          <p:nvPr/>
        </p:nvSpPr>
        <p:spPr>
          <a:xfrm>
            <a:off x="0" y="-21262"/>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E455FBAC-E3C6-4E96-8F6A-0C5AB5B0DDCD}"/>
              </a:ext>
            </a:extLst>
          </p:cNvPr>
          <p:cNvSpPr txBox="1"/>
          <p:nvPr/>
        </p:nvSpPr>
        <p:spPr>
          <a:xfrm>
            <a:off x="393405" y="0"/>
            <a:ext cx="3366201" cy="861774"/>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GB" sz="1600" dirty="0"/>
              <a:t>Between two of these flags is the safest place to swim.</a:t>
            </a:r>
          </a:p>
          <a:p>
            <a:pPr algn="ctr"/>
            <a:endParaRPr lang="en-GB" sz="1600" dirty="0"/>
          </a:p>
        </p:txBody>
      </p:sp>
      <p:sp>
        <p:nvSpPr>
          <p:cNvPr id="13" name="TextBox 12">
            <a:extLst>
              <a:ext uri="{FF2B5EF4-FFF2-40B4-BE49-F238E27FC236}">
                <a16:creationId xmlns:a16="http://schemas.microsoft.com/office/drawing/2014/main" id="{451F18E8-D087-4655-B45C-989EB1B0793F}"/>
              </a:ext>
            </a:extLst>
          </p:cNvPr>
          <p:cNvSpPr txBox="1"/>
          <p:nvPr/>
        </p:nvSpPr>
        <p:spPr>
          <a:xfrm>
            <a:off x="5124893" y="-41984"/>
            <a:ext cx="3625702" cy="861774"/>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GB" sz="1600" dirty="0"/>
              <a:t>This area is safe for water activities, but not safe for swimmers.</a:t>
            </a:r>
          </a:p>
          <a:p>
            <a:pPr algn="ctr"/>
            <a:r>
              <a:rPr lang="en-GB" sz="1600" dirty="0"/>
              <a:t> </a:t>
            </a:r>
          </a:p>
        </p:txBody>
      </p:sp>
      <p:sp>
        <p:nvSpPr>
          <p:cNvPr id="24" name="TextBox 23">
            <a:extLst>
              <a:ext uri="{FF2B5EF4-FFF2-40B4-BE49-F238E27FC236}">
                <a16:creationId xmlns:a16="http://schemas.microsoft.com/office/drawing/2014/main" id="{9C399FD8-8567-4211-B20F-F1A73F8B67C5}"/>
              </a:ext>
            </a:extLst>
          </p:cNvPr>
          <p:cNvSpPr txBox="1"/>
          <p:nvPr/>
        </p:nvSpPr>
        <p:spPr>
          <a:xfrm>
            <a:off x="586951" y="3450262"/>
            <a:ext cx="3281141" cy="861774"/>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GB" sz="1600" dirty="0"/>
              <a:t>Never enter the water when you see this flag. </a:t>
            </a:r>
          </a:p>
          <a:p>
            <a:pPr algn="ctr"/>
            <a:endParaRPr lang="en-GB" sz="1600" dirty="0"/>
          </a:p>
        </p:txBody>
      </p:sp>
      <p:sp>
        <p:nvSpPr>
          <p:cNvPr id="25" name="TextBox 24">
            <a:extLst>
              <a:ext uri="{FF2B5EF4-FFF2-40B4-BE49-F238E27FC236}">
                <a16:creationId xmlns:a16="http://schemas.microsoft.com/office/drawing/2014/main" id="{A64387CE-004E-41BE-B001-20F12C45FC83}"/>
              </a:ext>
            </a:extLst>
          </p:cNvPr>
          <p:cNvSpPr txBox="1"/>
          <p:nvPr/>
        </p:nvSpPr>
        <p:spPr>
          <a:xfrm>
            <a:off x="4986670" y="3407747"/>
            <a:ext cx="3625702" cy="1107996"/>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GB" sz="1600" dirty="0"/>
              <a:t>Never use an inflatable like a rubber ring or a dinghy when you see this.</a:t>
            </a:r>
          </a:p>
          <a:p>
            <a:pPr algn="ctr"/>
            <a:endParaRPr lang="en-GB" sz="1600" dirty="0"/>
          </a:p>
        </p:txBody>
      </p:sp>
      <p:cxnSp>
        <p:nvCxnSpPr>
          <p:cNvPr id="27" name="Straight Connector 26">
            <a:extLst>
              <a:ext uri="{FF2B5EF4-FFF2-40B4-BE49-F238E27FC236}">
                <a16:creationId xmlns:a16="http://schemas.microsoft.com/office/drawing/2014/main" id="{D753BF46-8A66-4B5E-9998-94A0DF8CDB6D}"/>
              </a:ext>
            </a:extLst>
          </p:cNvPr>
          <p:cNvCxnSpPr/>
          <p:nvPr/>
        </p:nvCxnSpPr>
        <p:spPr>
          <a:xfrm>
            <a:off x="4455042" y="-21262"/>
            <a:ext cx="0" cy="687926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8C5BEB6-DC17-4F23-9869-28CE247D8315}"/>
              </a:ext>
            </a:extLst>
          </p:cNvPr>
          <p:cNvCxnSpPr>
            <a:stCxn id="11" idx="1"/>
          </p:cNvCxnSpPr>
          <p:nvPr/>
        </p:nvCxnSpPr>
        <p:spPr>
          <a:xfrm>
            <a:off x="0" y="3407738"/>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7580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43499" y="145649"/>
            <a:ext cx="7886700" cy="513763"/>
          </a:xfrm>
        </p:spPr>
        <p:txBody>
          <a:bodyPr>
            <a:normAutofit fontScale="90000"/>
          </a:bodyPr>
          <a:lstStyle/>
          <a:p>
            <a:pPr algn="l"/>
            <a:r>
              <a:rPr lang="en-GB" dirty="0">
                <a:solidFill>
                  <a:schemeClr val="accent1"/>
                </a:solidFill>
                <a:latin typeface="+mn-lt"/>
              </a:rPr>
              <a:t>Beach Flags</a:t>
            </a:r>
          </a:p>
        </p:txBody>
      </p:sp>
      <p:sp>
        <p:nvSpPr>
          <p:cNvPr id="5" name="TextBox 4"/>
          <p:cNvSpPr txBox="1"/>
          <p:nvPr/>
        </p:nvSpPr>
        <p:spPr>
          <a:xfrm>
            <a:off x="361364" y="832108"/>
            <a:ext cx="8408346" cy="400110"/>
          </a:xfrm>
          <a:prstGeom prst="rect">
            <a:avLst/>
          </a:prstGeom>
          <a:noFill/>
        </p:spPr>
        <p:txBody>
          <a:bodyPr wrap="square" rtlCol="0">
            <a:spAutoFit/>
          </a:bodyPr>
          <a:lstStyle/>
          <a:p>
            <a:r>
              <a:rPr lang="en-GB" sz="2000" b="1" dirty="0">
                <a:solidFill>
                  <a:srgbClr val="002060"/>
                </a:solidFill>
              </a:rPr>
              <a:t>What do the Beach Flags mean?</a:t>
            </a:r>
            <a:endParaRPr lang="en-GB" sz="2000" dirty="0">
              <a:solidFill>
                <a:srgbClr val="002060"/>
              </a:solidFill>
            </a:endParaRPr>
          </a:p>
        </p:txBody>
      </p:sp>
      <p:pic>
        <p:nvPicPr>
          <p:cNvPr id="6" name="Content Placeholder 1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72062" y="2241753"/>
            <a:ext cx="2008606" cy="16380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61364" y="2035074"/>
            <a:ext cx="2153461" cy="1637529"/>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27763" y="3996918"/>
            <a:ext cx="2087062" cy="16380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48132" y="4099750"/>
            <a:ext cx="3503190" cy="1389114"/>
          </a:xfrm>
          <a:prstGeom prst="rect">
            <a:avLst/>
          </a:prstGeom>
        </p:spPr>
      </p:pic>
      <p:sp>
        <p:nvSpPr>
          <p:cNvPr id="14" name="Rectangle 13"/>
          <p:cNvSpPr/>
          <p:nvPr/>
        </p:nvSpPr>
        <p:spPr>
          <a:xfrm>
            <a:off x="2514825" y="2303604"/>
            <a:ext cx="1672381" cy="369332"/>
          </a:xfrm>
          <a:prstGeom prst="rect">
            <a:avLst/>
          </a:prstGeom>
        </p:spPr>
        <p:txBody>
          <a:bodyPr wrap="none">
            <a:spAutoFit/>
          </a:bodyPr>
          <a:lstStyle/>
          <a:p>
            <a:r>
              <a:rPr lang="en-GB" b="1" dirty="0">
                <a:solidFill>
                  <a:srgbClr val="002060"/>
                </a:solidFill>
              </a:rPr>
              <a:t>1. Red &amp; Yellow</a:t>
            </a:r>
          </a:p>
        </p:txBody>
      </p:sp>
      <p:sp>
        <p:nvSpPr>
          <p:cNvPr id="15" name="Rectangle 14"/>
          <p:cNvSpPr/>
          <p:nvPr/>
        </p:nvSpPr>
        <p:spPr>
          <a:xfrm>
            <a:off x="7006941" y="2309775"/>
            <a:ext cx="780791" cy="369332"/>
          </a:xfrm>
          <a:prstGeom prst="rect">
            <a:avLst/>
          </a:prstGeom>
        </p:spPr>
        <p:txBody>
          <a:bodyPr wrap="none">
            <a:spAutoFit/>
          </a:bodyPr>
          <a:lstStyle/>
          <a:p>
            <a:r>
              <a:rPr lang="en-GB" b="1" dirty="0">
                <a:solidFill>
                  <a:srgbClr val="002060"/>
                </a:solidFill>
              </a:rPr>
              <a:t>2. Red</a:t>
            </a:r>
            <a:endParaRPr lang="en-GB" dirty="0">
              <a:solidFill>
                <a:srgbClr val="002060"/>
              </a:solidFill>
            </a:endParaRPr>
          </a:p>
        </p:txBody>
      </p:sp>
      <p:sp>
        <p:nvSpPr>
          <p:cNvPr id="16" name="Rectangle 15"/>
          <p:cNvSpPr/>
          <p:nvPr/>
        </p:nvSpPr>
        <p:spPr>
          <a:xfrm>
            <a:off x="2514825" y="4207897"/>
            <a:ext cx="1772024" cy="369332"/>
          </a:xfrm>
          <a:prstGeom prst="rect">
            <a:avLst/>
          </a:prstGeom>
        </p:spPr>
        <p:txBody>
          <a:bodyPr wrap="none">
            <a:spAutoFit/>
          </a:bodyPr>
          <a:lstStyle/>
          <a:p>
            <a:r>
              <a:rPr lang="en-GB" b="1" dirty="0">
                <a:solidFill>
                  <a:srgbClr val="002060"/>
                </a:solidFill>
              </a:rPr>
              <a:t>3. Black &amp; White</a:t>
            </a:r>
          </a:p>
        </p:txBody>
      </p:sp>
      <p:sp>
        <p:nvSpPr>
          <p:cNvPr id="17" name="Rectangle 16"/>
          <p:cNvSpPr/>
          <p:nvPr/>
        </p:nvSpPr>
        <p:spPr>
          <a:xfrm>
            <a:off x="6980036" y="5030399"/>
            <a:ext cx="2094291" cy="369332"/>
          </a:xfrm>
          <a:prstGeom prst="rect">
            <a:avLst/>
          </a:prstGeom>
        </p:spPr>
        <p:txBody>
          <a:bodyPr wrap="none">
            <a:spAutoFit/>
          </a:bodyPr>
          <a:lstStyle/>
          <a:p>
            <a:r>
              <a:rPr lang="en-GB" b="1" dirty="0">
                <a:solidFill>
                  <a:srgbClr val="002060"/>
                </a:solidFill>
              </a:rPr>
              <a:t>4. Orange Windsock</a:t>
            </a:r>
            <a:endParaRPr lang="en-GB" dirty="0">
              <a:solidFill>
                <a:srgbClr val="002060"/>
              </a:solidFill>
            </a:endParaRPr>
          </a:p>
        </p:txBody>
      </p:sp>
      <p:sp>
        <p:nvSpPr>
          <p:cNvPr id="18" name="Rectangle 17"/>
          <p:cNvSpPr/>
          <p:nvPr/>
        </p:nvSpPr>
        <p:spPr>
          <a:xfrm>
            <a:off x="2376230" y="2663834"/>
            <a:ext cx="2273474" cy="646331"/>
          </a:xfrm>
          <a:prstGeom prst="rect">
            <a:avLst/>
          </a:prstGeom>
        </p:spPr>
        <p:txBody>
          <a:bodyPr wrap="square">
            <a:spAutoFit/>
          </a:bodyPr>
          <a:lstStyle/>
          <a:p>
            <a:pPr algn="ctr"/>
            <a:r>
              <a:rPr lang="en-GB" dirty="0">
                <a:solidFill>
                  <a:srgbClr val="002060"/>
                </a:solidFill>
              </a:rPr>
              <a:t>Lifeguarded area</a:t>
            </a:r>
          </a:p>
          <a:p>
            <a:pPr algn="ctr"/>
            <a:r>
              <a:rPr lang="en-GB" dirty="0">
                <a:solidFill>
                  <a:srgbClr val="002060"/>
                </a:solidFill>
              </a:rPr>
              <a:t>Safest place to swim</a:t>
            </a:r>
          </a:p>
        </p:txBody>
      </p:sp>
      <p:sp>
        <p:nvSpPr>
          <p:cNvPr id="19" name="Rectangle 18"/>
          <p:cNvSpPr/>
          <p:nvPr/>
        </p:nvSpPr>
        <p:spPr>
          <a:xfrm>
            <a:off x="6800362" y="2663834"/>
            <a:ext cx="1575764" cy="646331"/>
          </a:xfrm>
          <a:prstGeom prst="rect">
            <a:avLst/>
          </a:prstGeom>
        </p:spPr>
        <p:txBody>
          <a:bodyPr wrap="square">
            <a:spAutoFit/>
          </a:bodyPr>
          <a:lstStyle/>
          <a:p>
            <a:pPr algn="ctr"/>
            <a:r>
              <a:rPr lang="en-GB" dirty="0">
                <a:solidFill>
                  <a:srgbClr val="002060"/>
                </a:solidFill>
              </a:rPr>
              <a:t>Danger</a:t>
            </a:r>
          </a:p>
          <a:p>
            <a:pPr algn="ctr"/>
            <a:r>
              <a:rPr lang="en-GB" dirty="0">
                <a:solidFill>
                  <a:srgbClr val="002060"/>
                </a:solidFill>
              </a:rPr>
              <a:t>No swimming</a:t>
            </a:r>
          </a:p>
        </p:txBody>
      </p:sp>
      <p:sp>
        <p:nvSpPr>
          <p:cNvPr id="20" name="Rectangle 19"/>
          <p:cNvSpPr/>
          <p:nvPr/>
        </p:nvSpPr>
        <p:spPr>
          <a:xfrm>
            <a:off x="2514825" y="4681311"/>
            <a:ext cx="2060532" cy="646331"/>
          </a:xfrm>
          <a:prstGeom prst="rect">
            <a:avLst/>
          </a:prstGeom>
        </p:spPr>
        <p:txBody>
          <a:bodyPr wrap="square">
            <a:spAutoFit/>
          </a:bodyPr>
          <a:lstStyle/>
          <a:p>
            <a:pPr algn="ctr"/>
            <a:r>
              <a:rPr lang="en-GB" dirty="0">
                <a:solidFill>
                  <a:srgbClr val="002060"/>
                </a:solidFill>
              </a:rPr>
              <a:t>Water sports area</a:t>
            </a:r>
          </a:p>
          <a:p>
            <a:pPr algn="ctr"/>
            <a:r>
              <a:rPr lang="en-GB" dirty="0">
                <a:solidFill>
                  <a:srgbClr val="002060"/>
                </a:solidFill>
              </a:rPr>
              <a:t>No swimming</a:t>
            </a:r>
          </a:p>
        </p:txBody>
      </p:sp>
      <p:sp>
        <p:nvSpPr>
          <p:cNvPr id="21" name="Rectangle 20"/>
          <p:cNvSpPr/>
          <p:nvPr/>
        </p:nvSpPr>
        <p:spPr>
          <a:xfrm>
            <a:off x="6800362" y="5399731"/>
            <a:ext cx="2096778" cy="646331"/>
          </a:xfrm>
          <a:prstGeom prst="rect">
            <a:avLst/>
          </a:prstGeom>
        </p:spPr>
        <p:txBody>
          <a:bodyPr wrap="square">
            <a:spAutoFit/>
          </a:bodyPr>
          <a:lstStyle/>
          <a:p>
            <a:pPr algn="ctr"/>
            <a:r>
              <a:rPr lang="en-GB" dirty="0">
                <a:solidFill>
                  <a:srgbClr val="002060"/>
                </a:solidFill>
              </a:rPr>
              <a:t>Direction and strength of the wind</a:t>
            </a:r>
          </a:p>
        </p:txBody>
      </p:sp>
      <p:pic>
        <p:nvPicPr>
          <p:cNvPr id="22" name="Picture 21">
            <a:extLst>
              <a:ext uri="{FF2B5EF4-FFF2-40B4-BE49-F238E27FC236}">
                <a16:creationId xmlns:a16="http://schemas.microsoft.com/office/drawing/2014/main" id="{D397D4F7-5481-45D2-839C-3F224B296016}"/>
              </a:ext>
            </a:extLst>
          </p:cNvPr>
          <p:cNvPicPr>
            <a:picLocks noChangeAspect="1"/>
          </p:cNvPicPr>
          <p:nvPr/>
        </p:nvPicPr>
        <p:blipFill rotWithShape="1">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38041"/>
          <a:stretch/>
        </p:blipFill>
        <p:spPr>
          <a:xfrm>
            <a:off x="0" y="-21832"/>
            <a:ext cx="9144000" cy="1802059"/>
          </a:xfrm>
          <a:prstGeom prst="rect">
            <a:avLst/>
          </a:prstGeom>
        </p:spPr>
      </p:pic>
      <p:sp>
        <p:nvSpPr>
          <p:cNvPr id="23" name="Title 1">
            <a:extLst>
              <a:ext uri="{FF2B5EF4-FFF2-40B4-BE49-F238E27FC236}">
                <a16:creationId xmlns:a16="http://schemas.microsoft.com/office/drawing/2014/main" id="{7D7A3465-56F7-4CCB-9A27-F42FA7803C18}"/>
              </a:ext>
            </a:extLst>
          </p:cNvPr>
          <p:cNvSpPr txBox="1">
            <a:spLocks/>
          </p:cNvSpPr>
          <p:nvPr/>
        </p:nvSpPr>
        <p:spPr>
          <a:xfrm>
            <a:off x="1257300" y="636612"/>
            <a:ext cx="7886700" cy="513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dirty="0">
                <a:solidFill>
                  <a:schemeClr val="bg1"/>
                </a:solidFill>
                <a:effectLst>
                  <a:outerShdw blurRad="38100" dist="38100" dir="2700000" algn="tl">
                    <a:srgbClr val="000000">
                      <a:alpha val="43137"/>
                    </a:srgbClr>
                  </a:outerShdw>
                </a:effectLst>
                <a:latin typeface="+mn-lt"/>
              </a:rPr>
              <a:t>Beach Flags </a:t>
            </a:r>
          </a:p>
        </p:txBody>
      </p:sp>
    </p:spTree>
    <p:extLst>
      <p:ext uri="{BB962C8B-B14F-4D97-AF65-F5344CB8AC3E}">
        <p14:creationId xmlns:p14="http://schemas.microsoft.com/office/powerpoint/2010/main" val="173073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353" y="282804"/>
            <a:ext cx="7886700" cy="513763"/>
          </a:xfrm>
        </p:spPr>
        <p:txBody>
          <a:bodyPr>
            <a:normAutofit fontScale="90000"/>
          </a:bodyPr>
          <a:lstStyle/>
          <a:p>
            <a:pPr algn="l"/>
            <a:r>
              <a:rPr lang="en-GB" dirty="0">
                <a:solidFill>
                  <a:schemeClr val="accent1"/>
                </a:solidFill>
                <a:latin typeface="+mn-lt"/>
              </a:rPr>
              <a:t>Offshore Winds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62" y="4221804"/>
            <a:ext cx="9520894" cy="2653156"/>
          </a:xfrm>
          <a:prstGeom prst="rect">
            <a:avLst/>
          </a:prstGeom>
        </p:spPr>
      </p:pic>
      <p:pic>
        <p:nvPicPr>
          <p:cNvPr id="5" name="Picture 4">
            <a:extLst>
              <a:ext uri="{FF2B5EF4-FFF2-40B4-BE49-F238E27FC236}">
                <a16:creationId xmlns:a16="http://schemas.microsoft.com/office/drawing/2014/main" id="{EA06CA4B-CA5B-403C-992B-8EEB0C581F17}"/>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8041"/>
          <a:stretch/>
        </p:blipFill>
        <p:spPr>
          <a:xfrm>
            <a:off x="0" y="-274758"/>
            <a:ext cx="9144000" cy="1802059"/>
          </a:xfrm>
          <a:prstGeom prst="rect">
            <a:avLst/>
          </a:prstGeom>
        </p:spPr>
      </p:pic>
      <p:sp>
        <p:nvSpPr>
          <p:cNvPr id="7" name="Title 1">
            <a:extLst>
              <a:ext uri="{FF2B5EF4-FFF2-40B4-BE49-F238E27FC236}">
                <a16:creationId xmlns:a16="http://schemas.microsoft.com/office/drawing/2014/main" id="{50517A0A-9C75-424E-9EEB-7BAB8706BB4E}"/>
              </a:ext>
            </a:extLst>
          </p:cNvPr>
          <p:cNvSpPr txBox="1">
            <a:spLocks/>
          </p:cNvSpPr>
          <p:nvPr/>
        </p:nvSpPr>
        <p:spPr>
          <a:xfrm>
            <a:off x="981947" y="680726"/>
            <a:ext cx="7886700" cy="513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dirty="0">
                <a:solidFill>
                  <a:schemeClr val="bg1"/>
                </a:solidFill>
                <a:effectLst>
                  <a:outerShdw blurRad="38100" dist="38100" dir="2700000" algn="tl">
                    <a:srgbClr val="000000">
                      <a:alpha val="43137"/>
                    </a:srgbClr>
                  </a:outerShdw>
                </a:effectLst>
                <a:latin typeface="+mn-lt"/>
              </a:rPr>
              <a:t>Off Shore Winds</a:t>
            </a:r>
          </a:p>
        </p:txBody>
      </p:sp>
      <p:sp>
        <p:nvSpPr>
          <p:cNvPr id="6" name="TextBox 5"/>
          <p:cNvSpPr txBox="1"/>
          <p:nvPr/>
        </p:nvSpPr>
        <p:spPr>
          <a:xfrm>
            <a:off x="4886654" y="1825815"/>
            <a:ext cx="4127056" cy="1877437"/>
          </a:xfrm>
          <a:prstGeom prst="rect">
            <a:avLst/>
          </a:prstGeom>
          <a:noFill/>
        </p:spPr>
        <p:txBody>
          <a:bodyPr wrap="square" rtlCol="0">
            <a:spAutoFit/>
          </a:bodyPr>
          <a:lstStyle/>
          <a:p>
            <a:endParaRPr lang="en-GB" sz="800" dirty="0">
              <a:solidFill>
                <a:srgbClr val="002060"/>
              </a:solidFill>
            </a:endParaRPr>
          </a:p>
          <a:p>
            <a:r>
              <a:rPr lang="en-GB" sz="2000" b="1" dirty="0">
                <a:solidFill>
                  <a:srgbClr val="002060"/>
                </a:solidFill>
              </a:rPr>
              <a:t>What is surface chop?</a:t>
            </a:r>
          </a:p>
          <a:p>
            <a:r>
              <a:rPr lang="en-GB" sz="2000" dirty="0">
                <a:solidFill>
                  <a:srgbClr val="002060"/>
                </a:solidFill>
              </a:rPr>
              <a:t>Water blowing off the tops of waves, blowing droplets into your face, making seeing and breathing difficult.</a:t>
            </a:r>
          </a:p>
          <a:p>
            <a:endParaRPr lang="en-GB" sz="800" dirty="0">
              <a:solidFill>
                <a:srgbClr val="002060"/>
              </a:solidFill>
            </a:endParaRPr>
          </a:p>
        </p:txBody>
      </p:sp>
      <p:cxnSp>
        <p:nvCxnSpPr>
          <p:cNvPr id="8" name="Straight Arrow Connector 7">
            <a:extLst>
              <a:ext uri="{FF2B5EF4-FFF2-40B4-BE49-F238E27FC236}">
                <a16:creationId xmlns:a16="http://schemas.microsoft.com/office/drawing/2014/main" id="{3CABE897-8A96-4912-8DA7-517819BBFA11}"/>
              </a:ext>
            </a:extLst>
          </p:cNvPr>
          <p:cNvCxnSpPr/>
          <p:nvPr/>
        </p:nvCxnSpPr>
        <p:spPr>
          <a:xfrm>
            <a:off x="2120630" y="4533089"/>
            <a:ext cx="1546698" cy="535022"/>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BB96A60-6EDF-4231-A354-A85C05074ECA}"/>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16885" y="1600950"/>
            <a:ext cx="1135053" cy="1007359"/>
          </a:xfrm>
          <a:prstGeom prst="rect">
            <a:avLst/>
          </a:prstGeom>
        </p:spPr>
      </p:pic>
      <p:pic>
        <p:nvPicPr>
          <p:cNvPr id="10" name="Picture 9">
            <a:extLst>
              <a:ext uri="{FF2B5EF4-FFF2-40B4-BE49-F238E27FC236}">
                <a16:creationId xmlns:a16="http://schemas.microsoft.com/office/drawing/2014/main" id="{26EF5DC9-4C3C-4D56-9321-2B5101F42348}"/>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969581" y="1536238"/>
            <a:ext cx="2070670" cy="2676629"/>
          </a:xfrm>
          <a:prstGeom prst="rect">
            <a:avLst/>
          </a:prstGeom>
        </p:spPr>
      </p:pic>
      <p:sp>
        <p:nvSpPr>
          <p:cNvPr id="11" name="TextBox 10">
            <a:extLst>
              <a:ext uri="{FF2B5EF4-FFF2-40B4-BE49-F238E27FC236}">
                <a16:creationId xmlns:a16="http://schemas.microsoft.com/office/drawing/2014/main" id="{A7019E04-A073-42F7-9D3D-D2C58A8AC489}"/>
              </a:ext>
            </a:extLst>
          </p:cNvPr>
          <p:cNvSpPr txBox="1"/>
          <p:nvPr/>
        </p:nvSpPr>
        <p:spPr>
          <a:xfrm>
            <a:off x="1180406" y="1644422"/>
            <a:ext cx="2988605" cy="769441"/>
          </a:xfrm>
          <a:prstGeom prst="rect">
            <a:avLst/>
          </a:prstGeom>
          <a:noFill/>
        </p:spPr>
        <p:txBody>
          <a:bodyPr wrap="square">
            <a:spAutoFit/>
          </a:bodyPr>
          <a:lstStyle/>
          <a:p>
            <a:r>
              <a:rPr lang="en-GB" sz="1100" dirty="0"/>
              <a:t>The wind can blow people on inflatables out to sea, and surface chop can make it difficult to swim back towards the shore. </a:t>
            </a:r>
          </a:p>
        </p:txBody>
      </p:sp>
      <p:sp>
        <p:nvSpPr>
          <p:cNvPr id="12" name="TextBox 11">
            <a:extLst>
              <a:ext uri="{FF2B5EF4-FFF2-40B4-BE49-F238E27FC236}">
                <a16:creationId xmlns:a16="http://schemas.microsoft.com/office/drawing/2014/main" id="{908D35F7-5EC3-4051-8530-0A4066FE8298}"/>
              </a:ext>
            </a:extLst>
          </p:cNvPr>
          <p:cNvSpPr txBox="1"/>
          <p:nvPr/>
        </p:nvSpPr>
        <p:spPr>
          <a:xfrm>
            <a:off x="2300702" y="2421334"/>
            <a:ext cx="1909696" cy="230832"/>
          </a:xfrm>
          <a:prstGeom prst="rect">
            <a:avLst/>
          </a:prstGeom>
          <a:noFill/>
        </p:spPr>
        <p:txBody>
          <a:bodyPr wrap="square" rtlCol="0">
            <a:spAutoFit/>
          </a:bodyPr>
          <a:lstStyle/>
          <a:p>
            <a:r>
              <a:rPr lang="en-GB" sz="900" b="1" dirty="0">
                <a:highlight>
                  <a:srgbClr val="FFFFFF"/>
                </a:highlight>
              </a:rPr>
              <a:t>What is surface chop?</a:t>
            </a:r>
          </a:p>
        </p:txBody>
      </p:sp>
      <p:cxnSp>
        <p:nvCxnSpPr>
          <p:cNvPr id="13" name="Straight Connector 12">
            <a:extLst>
              <a:ext uri="{FF2B5EF4-FFF2-40B4-BE49-F238E27FC236}">
                <a16:creationId xmlns:a16="http://schemas.microsoft.com/office/drawing/2014/main" id="{4B943FEA-1E77-41A5-A41B-347319A5CE74}"/>
              </a:ext>
            </a:extLst>
          </p:cNvPr>
          <p:cNvCxnSpPr/>
          <p:nvPr/>
        </p:nvCxnSpPr>
        <p:spPr>
          <a:xfrm>
            <a:off x="2166695" y="2874552"/>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031A433-5431-4865-8DA5-D23070BD1FF2}"/>
              </a:ext>
            </a:extLst>
          </p:cNvPr>
          <p:cNvCxnSpPr/>
          <p:nvPr/>
        </p:nvCxnSpPr>
        <p:spPr>
          <a:xfrm>
            <a:off x="2166695" y="3047147"/>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7C1F19-2EC9-4603-AF3F-314C120CBF98}"/>
              </a:ext>
            </a:extLst>
          </p:cNvPr>
          <p:cNvCxnSpPr/>
          <p:nvPr/>
        </p:nvCxnSpPr>
        <p:spPr>
          <a:xfrm>
            <a:off x="2146297" y="3228971"/>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D5A4C2-A94A-4D09-9FC4-BE5C4320ECA5}"/>
              </a:ext>
            </a:extLst>
          </p:cNvPr>
          <p:cNvCxnSpPr/>
          <p:nvPr/>
        </p:nvCxnSpPr>
        <p:spPr>
          <a:xfrm>
            <a:off x="2156930" y="3399093"/>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BA184C-3A84-444A-9A5D-7692812F2D63}"/>
              </a:ext>
            </a:extLst>
          </p:cNvPr>
          <p:cNvCxnSpPr/>
          <p:nvPr/>
        </p:nvCxnSpPr>
        <p:spPr>
          <a:xfrm>
            <a:off x="2215503" y="3590478"/>
            <a:ext cx="1597201"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3BE89109-8E92-4DAA-9C88-828768E31200}"/>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214416" y="2633602"/>
            <a:ext cx="1764193" cy="1562140"/>
          </a:xfrm>
          <a:prstGeom prst="rect">
            <a:avLst/>
          </a:prstGeom>
        </p:spPr>
      </p:pic>
      <p:sp>
        <p:nvSpPr>
          <p:cNvPr id="19" name="TextBox 18">
            <a:extLst>
              <a:ext uri="{FF2B5EF4-FFF2-40B4-BE49-F238E27FC236}">
                <a16:creationId xmlns:a16="http://schemas.microsoft.com/office/drawing/2014/main" id="{5B357BFD-6BAE-486D-B6D5-BF4201D697F2}"/>
              </a:ext>
            </a:extLst>
          </p:cNvPr>
          <p:cNvSpPr txBox="1"/>
          <p:nvPr/>
        </p:nvSpPr>
        <p:spPr>
          <a:xfrm>
            <a:off x="161354" y="2990314"/>
            <a:ext cx="1870315" cy="600164"/>
          </a:xfrm>
          <a:prstGeom prst="rect">
            <a:avLst/>
          </a:prstGeom>
          <a:noFill/>
        </p:spPr>
        <p:txBody>
          <a:bodyPr wrap="square">
            <a:spAutoFit/>
          </a:bodyPr>
          <a:lstStyle/>
          <a:p>
            <a:pPr algn="ctr"/>
            <a:r>
              <a:rPr lang="en-GB" sz="1100" b="1" dirty="0">
                <a:highlight>
                  <a:srgbClr val="FFFFFF"/>
                </a:highlight>
              </a:rPr>
              <a:t>Do offshore winds blow towards the land or out to sea?</a:t>
            </a:r>
          </a:p>
        </p:txBody>
      </p:sp>
      <p:sp>
        <p:nvSpPr>
          <p:cNvPr id="20" name="TextBox 19">
            <a:extLst>
              <a:ext uri="{FF2B5EF4-FFF2-40B4-BE49-F238E27FC236}">
                <a16:creationId xmlns:a16="http://schemas.microsoft.com/office/drawing/2014/main" id="{FEEA0CBA-4F22-4683-8B7E-61EBE7D50E75}"/>
              </a:ext>
            </a:extLst>
          </p:cNvPr>
          <p:cNvSpPr txBox="1"/>
          <p:nvPr/>
        </p:nvSpPr>
        <p:spPr>
          <a:xfrm>
            <a:off x="428131" y="3632242"/>
            <a:ext cx="4760686" cy="369332"/>
          </a:xfrm>
          <a:prstGeom prst="rect">
            <a:avLst/>
          </a:prstGeom>
          <a:noFill/>
        </p:spPr>
        <p:txBody>
          <a:bodyPr wrap="square">
            <a:spAutoFit/>
          </a:bodyPr>
          <a:lstStyle/>
          <a:p>
            <a:r>
              <a:rPr lang="en-GB" sz="1800" dirty="0">
                <a:solidFill>
                  <a:srgbClr val="002060"/>
                </a:solidFill>
                <a:highlight>
                  <a:srgbClr val="FFFF00"/>
                </a:highlight>
              </a:rPr>
              <a:t>Out to sea.</a:t>
            </a:r>
          </a:p>
        </p:txBody>
      </p:sp>
      <p:cxnSp>
        <p:nvCxnSpPr>
          <p:cNvPr id="22" name="Straight Arrow Connector 21">
            <a:extLst>
              <a:ext uri="{FF2B5EF4-FFF2-40B4-BE49-F238E27FC236}">
                <a16:creationId xmlns:a16="http://schemas.microsoft.com/office/drawing/2014/main" id="{321AA60F-C5B2-4C27-BF43-702B2D9EE2D9}"/>
              </a:ext>
            </a:extLst>
          </p:cNvPr>
          <p:cNvCxnSpPr/>
          <p:nvPr/>
        </p:nvCxnSpPr>
        <p:spPr>
          <a:xfrm flipH="1">
            <a:off x="3763896" y="2158627"/>
            <a:ext cx="993998" cy="888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82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D95E59-D081-4BEE-A3E8-4D2E908211F5}"/>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8041"/>
          <a:stretch/>
        </p:blipFill>
        <p:spPr>
          <a:xfrm>
            <a:off x="0" y="-21832"/>
            <a:ext cx="9144000" cy="1802059"/>
          </a:xfrm>
          <a:prstGeom prst="rect">
            <a:avLst/>
          </a:prstGeom>
        </p:spPr>
      </p:pic>
      <p:sp>
        <p:nvSpPr>
          <p:cNvPr id="6" name="Title 1">
            <a:extLst>
              <a:ext uri="{FF2B5EF4-FFF2-40B4-BE49-F238E27FC236}">
                <a16:creationId xmlns:a16="http://schemas.microsoft.com/office/drawing/2014/main" id="{A58FC153-93CD-4635-ADCB-E63D68C49FF5}"/>
              </a:ext>
            </a:extLst>
          </p:cNvPr>
          <p:cNvSpPr txBox="1">
            <a:spLocks/>
          </p:cNvSpPr>
          <p:nvPr/>
        </p:nvSpPr>
        <p:spPr>
          <a:xfrm>
            <a:off x="2905171" y="578906"/>
            <a:ext cx="7886700" cy="513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dirty="0">
                <a:solidFill>
                  <a:schemeClr val="bg1"/>
                </a:solidFill>
                <a:effectLst>
                  <a:outerShdw blurRad="38100" dist="38100" dir="2700000" algn="tl">
                    <a:srgbClr val="000000">
                      <a:alpha val="43137"/>
                    </a:srgbClr>
                  </a:outerShdw>
                </a:effectLst>
                <a:latin typeface="+mn-lt"/>
              </a:rPr>
              <a:t>Tides</a:t>
            </a:r>
          </a:p>
        </p:txBody>
      </p:sp>
      <p:sp>
        <p:nvSpPr>
          <p:cNvPr id="13" name="TextBox 12">
            <a:extLst>
              <a:ext uri="{FF2B5EF4-FFF2-40B4-BE49-F238E27FC236}">
                <a16:creationId xmlns:a16="http://schemas.microsoft.com/office/drawing/2014/main" id="{F0BBC727-C5F2-48C9-93E1-E5579074ED81}"/>
              </a:ext>
            </a:extLst>
          </p:cNvPr>
          <p:cNvSpPr txBox="1"/>
          <p:nvPr/>
        </p:nvSpPr>
        <p:spPr>
          <a:xfrm>
            <a:off x="3635315" y="1300134"/>
            <a:ext cx="5399314" cy="369332"/>
          </a:xfrm>
          <a:prstGeom prst="rect">
            <a:avLst/>
          </a:prstGeom>
          <a:noFill/>
        </p:spPr>
        <p:txBody>
          <a:bodyPr wrap="square">
            <a:spAutoFit/>
          </a:bodyPr>
          <a:lstStyle/>
          <a:p>
            <a:r>
              <a:rPr lang="en-GB" dirty="0">
                <a:highlight>
                  <a:srgbClr val="FFFF00"/>
                </a:highlight>
                <a:hlinkClick r:id="rId6"/>
              </a:rPr>
              <a:t>Tide Times</a:t>
            </a:r>
            <a:endParaRPr lang="en-GB" dirty="0">
              <a:highlight>
                <a:srgbClr val="FFFF00"/>
              </a:highlight>
            </a:endParaRPr>
          </a:p>
        </p:txBody>
      </p:sp>
      <p:pic>
        <p:nvPicPr>
          <p:cNvPr id="2" name="Online Media 1" title="Tides">
            <a:hlinkClick r:id="" action="ppaction://media"/>
            <a:extLst>
              <a:ext uri="{FF2B5EF4-FFF2-40B4-BE49-F238E27FC236}">
                <a16:creationId xmlns:a16="http://schemas.microsoft.com/office/drawing/2014/main" id="{519843A1-37C4-41BB-B396-047340843403}"/>
              </a:ext>
            </a:extLst>
          </p:cNvPr>
          <p:cNvPicPr>
            <a:picLocks noRot="1" noChangeAspect="1"/>
          </p:cNvPicPr>
          <p:nvPr>
            <a:videoFile r:link="rId1"/>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380341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7D2B39-B023-4D9D-B2B0-F3A739F47BE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455606" y="0"/>
            <a:ext cx="6858000" cy="6858000"/>
          </a:xfrm>
          <a:prstGeom prst="rect">
            <a:avLst/>
          </a:prstGeom>
        </p:spPr>
      </p:pic>
      <p:pic>
        <p:nvPicPr>
          <p:cNvPr id="4" name="Online Media 3" title="🌕 Here's how the MOON creates TIDES on Earth! 😮🌊 #shorts">
            <a:hlinkClick r:id="" action="ppaction://media"/>
            <a:extLst>
              <a:ext uri="{FF2B5EF4-FFF2-40B4-BE49-F238E27FC236}">
                <a16:creationId xmlns:a16="http://schemas.microsoft.com/office/drawing/2014/main" id="{FE1EABC3-2DEA-462B-8716-5C7B44A1EED9}"/>
              </a:ext>
            </a:extLst>
          </p:cNvPr>
          <p:cNvPicPr>
            <a:picLocks noRot="1" noChangeAspect="1"/>
          </p:cNvPicPr>
          <p:nvPr>
            <a:videoFile r:link="rId1"/>
          </p:nvPr>
        </p:nvPicPr>
        <p:blipFill>
          <a:blip r:embed="rId5"/>
          <a:stretch>
            <a:fillRect/>
          </a:stretch>
        </p:blipFill>
        <p:spPr>
          <a:xfrm>
            <a:off x="0" y="0"/>
            <a:ext cx="2471281" cy="4373948"/>
          </a:xfrm>
          <a:prstGeom prst="rect">
            <a:avLst/>
          </a:prstGeom>
        </p:spPr>
      </p:pic>
      <p:sp>
        <p:nvSpPr>
          <p:cNvPr id="5" name="TextBox 4">
            <a:extLst>
              <a:ext uri="{FF2B5EF4-FFF2-40B4-BE49-F238E27FC236}">
                <a16:creationId xmlns:a16="http://schemas.microsoft.com/office/drawing/2014/main" id="{5F28BD23-8744-49C1-8735-F9BB30F73956}"/>
              </a:ext>
            </a:extLst>
          </p:cNvPr>
          <p:cNvSpPr txBox="1"/>
          <p:nvPr/>
        </p:nvSpPr>
        <p:spPr>
          <a:xfrm>
            <a:off x="4558581" y="612844"/>
            <a:ext cx="4572000" cy="5632311"/>
          </a:xfrm>
          <a:prstGeom prst="rect">
            <a:avLst/>
          </a:prstGeom>
          <a:solidFill>
            <a:srgbClr val="FFFFFF">
              <a:alpha val="81176"/>
            </a:srgbClr>
          </a:solidFill>
        </p:spPr>
        <p:txBody>
          <a:bodyPr wrap="square" rtlCol="0">
            <a:spAutoFit/>
          </a:bodyPr>
          <a:lstStyle/>
          <a:p>
            <a:pPr algn="ctr"/>
            <a:r>
              <a:rPr lang="en-GB" sz="2400" b="1" i="0" dirty="0">
                <a:effectLst>
                  <a:outerShdw blurRad="38100" dist="38100" dir="2700000" algn="tl">
                    <a:srgbClr val="000000">
                      <a:alpha val="43137"/>
                    </a:srgbClr>
                  </a:outerShdw>
                </a:effectLst>
                <a:latin typeface="Google Sans"/>
              </a:rPr>
              <a:t>The moon influences Earth's tides through its gravitational pull, creating two water bulges: one on the side of Earth facing the moon and another on the opposite side, where inertia dominates. </a:t>
            </a:r>
          </a:p>
          <a:p>
            <a:pPr algn="ctr"/>
            <a:endParaRPr lang="en-GB" sz="2400" b="1" dirty="0">
              <a:effectLst>
                <a:outerShdw blurRad="38100" dist="38100" dir="2700000" algn="tl">
                  <a:srgbClr val="000000">
                    <a:alpha val="43137"/>
                  </a:srgbClr>
                </a:outerShdw>
              </a:effectLst>
              <a:latin typeface="Google Sans"/>
            </a:endParaRPr>
          </a:p>
          <a:p>
            <a:pPr algn="ctr"/>
            <a:r>
              <a:rPr lang="en-GB" sz="2400" b="1" i="0" dirty="0">
                <a:effectLst>
                  <a:outerShdw blurRad="38100" dist="38100" dir="2700000" algn="tl">
                    <a:srgbClr val="000000">
                      <a:alpha val="43137"/>
                    </a:srgbClr>
                  </a:outerShdw>
                </a:effectLst>
                <a:latin typeface="Google Sans"/>
              </a:rPr>
              <a:t>As the Earth rotates through these bulges, coastal areas experience two high tides and two low tides daily. The relative positions of the sun and moon, along with the Earth's distance from the moon, can also affect the height of these tides. </a:t>
            </a:r>
            <a:endParaRPr lang="en-GB" sz="2400" b="1" dirty="0">
              <a:effectLst>
                <a:outerShdw blurRad="38100" dist="38100" dir="2700000" algn="tl">
                  <a:srgbClr val="000000">
                    <a:alpha val="43137"/>
                  </a:srgbClr>
                </a:outerShdw>
              </a:effectLst>
            </a:endParaRPr>
          </a:p>
        </p:txBody>
      </p:sp>
      <p:pic>
        <p:nvPicPr>
          <p:cNvPr id="1026" name="Picture 2">
            <a:extLst>
              <a:ext uri="{FF2B5EF4-FFF2-40B4-BE49-F238E27FC236}">
                <a16:creationId xmlns:a16="http://schemas.microsoft.com/office/drawing/2014/main" id="{103A3F5A-58E8-4C26-870A-C175CE43E9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1" y="3856840"/>
            <a:ext cx="4245543" cy="3001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31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D95E59-D081-4BEE-A3E8-4D2E908211F5}"/>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21832"/>
            <a:ext cx="9144000" cy="1802059"/>
          </a:xfrm>
          <a:prstGeom prst="rect">
            <a:avLst/>
          </a:prstGeom>
        </p:spPr>
      </p:pic>
      <p:sp>
        <p:nvSpPr>
          <p:cNvPr id="4" name="TextBox 3"/>
          <p:cNvSpPr txBox="1"/>
          <p:nvPr/>
        </p:nvSpPr>
        <p:spPr>
          <a:xfrm>
            <a:off x="407710" y="1792136"/>
            <a:ext cx="8328580" cy="2862322"/>
          </a:xfrm>
          <a:prstGeom prst="rect">
            <a:avLst/>
          </a:prstGeom>
          <a:noFill/>
        </p:spPr>
        <p:txBody>
          <a:bodyPr wrap="square" rtlCol="0">
            <a:spAutoFit/>
          </a:bodyPr>
          <a:lstStyle/>
          <a:p>
            <a:r>
              <a:rPr lang="en-GB" b="1" dirty="0">
                <a:solidFill>
                  <a:srgbClr val="002060"/>
                </a:solidFill>
              </a:rPr>
              <a:t>How many high and low tides are there per day?</a:t>
            </a:r>
          </a:p>
          <a:p>
            <a:r>
              <a:rPr lang="en-GB" dirty="0">
                <a:solidFill>
                  <a:srgbClr val="002060"/>
                </a:solidFill>
                <a:highlight>
                  <a:srgbClr val="00FF00"/>
                </a:highlight>
              </a:rPr>
              <a:t>2 high and 2 low: high and low times change every day.</a:t>
            </a:r>
          </a:p>
          <a:p>
            <a:endParaRPr lang="en-GB" dirty="0">
              <a:solidFill>
                <a:srgbClr val="002060"/>
              </a:solidFill>
            </a:endParaRPr>
          </a:p>
          <a:p>
            <a:r>
              <a:rPr lang="en-GB" b="1" dirty="0">
                <a:solidFill>
                  <a:srgbClr val="002060"/>
                </a:solidFill>
              </a:rPr>
              <a:t>Will a tide flow up a shallow or steep shelving beach the fastest?</a:t>
            </a:r>
          </a:p>
          <a:p>
            <a:r>
              <a:rPr lang="en-GB" dirty="0">
                <a:solidFill>
                  <a:srgbClr val="002060"/>
                </a:solidFill>
                <a:highlight>
                  <a:srgbClr val="00FF00"/>
                </a:highlight>
              </a:rPr>
              <a:t>Fastest up a shallow shelving beach.</a:t>
            </a:r>
          </a:p>
          <a:p>
            <a:endParaRPr lang="en-GB" dirty="0">
              <a:solidFill>
                <a:srgbClr val="002060"/>
              </a:solidFill>
            </a:endParaRPr>
          </a:p>
          <a:p>
            <a:r>
              <a:rPr lang="en-GB" b="1" dirty="0">
                <a:solidFill>
                  <a:srgbClr val="002060"/>
                </a:solidFill>
              </a:rPr>
              <a:t>How do the tide and cliffs sometimes result in people needing to be evacuated from the cliffs by helicopter?</a:t>
            </a:r>
          </a:p>
          <a:p>
            <a:r>
              <a:rPr lang="en-GB" dirty="0">
                <a:solidFill>
                  <a:srgbClr val="002060"/>
                </a:solidFill>
                <a:highlight>
                  <a:srgbClr val="00FF00"/>
                </a:highlight>
              </a:rPr>
              <a:t>People don’t check the tide times and then get cut off from the beach exits when the tide comes in.</a:t>
            </a:r>
          </a:p>
        </p:txBody>
      </p:sp>
      <p:sp>
        <p:nvSpPr>
          <p:cNvPr id="10" name="TextBox 9"/>
          <p:cNvSpPr txBox="1"/>
          <p:nvPr/>
        </p:nvSpPr>
        <p:spPr>
          <a:xfrm>
            <a:off x="4338536" y="4754531"/>
            <a:ext cx="4696093" cy="2031325"/>
          </a:xfrm>
          <a:prstGeom prst="rect">
            <a:avLst/>
          </a:prstGeom>
          <a:solidFill>
            <a:schemeClr val="bg1"/>
          </a:solidFill>
          <a:ln>
            <a:solidFill>
              <a:schemeClr val="tx1"/>
            </a:solidFill>
          </a:ln>
        </p:spPr>
        <p:txBody>
          <a:bodyPr wrap="square" rtlCol="0">
            <a:spAutoFit/>
          </a:bodyPr>
          <a:lstStyle/>
          <a:p>
            <a:pPr algn="ctr"/>
            <a:r>
              <a:rPr lang="en-GB" dirty="0">
                <a:solidFill>
                  <a:srgbClr val="002060"/>
                </a:solidFill>
                <a:hlinkClick r:id="rId5"/>
              </a:rPr>
              <a:t>Tides video</a:t>
            </a:r>
            <a:endParaRPr lang="en-GB" dirty="0">
              <a:solidFill>
                <a:srgbClr val="002060"/>
              </a:solidFill>
            </a:endParaRPr>
          </a:p>
          <a:p>
            <a:endParaRPr lang="en-GB" dirty="0">
              <a:solidFill>
                <a:srgbClr val="002060"/>
              </a:solidFill>
            </a:endParaRPr>
          </a:p>
          <a:p>
            <a:endParaRPr lang="en-GB" dirty="0">
              <a:solidFill>
                <a:srgbClr val="002060"/>
              </a:solidFill>
            </a:endParaRPr>
          </a:p>
          <a:p>
            <a:r>
              <a:rPr lang="en-GB" dirty="0">
                <a:solidFill>
                  <a:srgbClr val="002060"/>
                </a:solidFill>
              </a:rPr>
              <a:t>Find information about the tide times online or on signs at the beach. Remember they change every day. If in doubt, ask a lifeguard.</a:t>
            </a:r>
          </a:p>
        </p:txBody>
      </p:sp>
      <p:sp>
        <p:nvSpPr>
          <p:cNvPr id="6" name="Title 1">
            <a:extLst>
              <a:ext uri="{FF2B5EF4-FFF2-40B4-BE49-F238E27FC236}">
                <a16:creationId xmlns:a16="http://schemas.microsoft.com/office/drawing/2014/main" id="{A58FC153-93CD-4635-ADCB-E63D68C49FF5}"/>
              </a:ext>
            </a:extLst>
          </p:cNvPr>
          <p:cNvSpPr txBox="1">
            <a:spLocks/>
          </p:cNvSpPr>
          <p:nvPr/>
        </p:nvSpPr>
        <p:spPr>
          <a:xfrm>
            <a:off x="2905171" y="578906"/>
            <a:ext cx="7886700" cy="5137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dirty="0">
                <a:solidFill>
                  <a:schemeClr val="bg1"/>
                </a:solidFill>
                <a:effectLst>
                  <a:outerShdw blurRad="38100" dist="38100" dir="2700000" algn="tl">
                    <a:srgbClr val="000000">
                      <a:alpha val="43137"/>
                    </a:srgbClr>
                  </a:outerShdw>
                </a:effectLst>
                <a:latin typeface="+mn-lt"/>
              </a:rPr>
              <a:t>Tides</a:t>
            </a:r>
          </a:p>
        </p:txBody>
      </p:sp>
      <p:pic>
        <p:nvPicPr>
          <p:cNvPr id="3" name="Picture 2">
            <a:extLst>
              <a:ext uri="{FF2B5EF4-FFF2-40B4-BE49-F238E27FC236}">
                <a16:creationId xmlns:a16="http://schemas.microsoft.com/office/drawing/2014/main" id="{CDEE5FBA-C7B4-4F5B-8680-504C98C1625F}"/>
              </a:ext>
            </a:extLst>
          </p:cNvPr>
          <p:cNvPicPr>
            <a:picLocks noChangeAspect="1"/>
          </p:cNvPicPr>
          <p:nvPr/>
        </p:nvPicPr>
        <p:blipFill rotWithShape="1">
          <a:blip r:embed="rId6"/>
          <a:srcRect l="31771" t="21359" r="19365" b="18063"/>
          <a:stretch/>
        </p:blipFill>
        <p:spPr>
          <a:xfrm>
            <a:off x="601990" y="4712931"/>
            <a:ext cx="2605667" cy="2018965"/>
          </a:xfrm>
          <a:prstGeom prst="rect">
            <a:avLst/>
          </a:prstGeom>
        </p:spPr>
      </p:pic>
      <p:cxnSp>
        <p:nvCxnSpPr>
          <p:cNvPr id="8" name="Straight Arrow Connector 7">
            <a:extLst>
              <a:ext uri="{FF2B5EF4-FFF2-40B4-BE49-F238E27FC236}">
                <a16:creationId xmlns:a16="http://schemas.microsoft.com/office/drawing/2014/main" id="{56F1ABCE-C9D9-4263-8730-04409A975FDD}"/>
              </a:ext>
            </a:extLst>
          </p:cNvPr>
          <p:cNvCxnSpPr>
            <a:cxnSpLocks/>
          </p:cNvCxnSpPr>
          <p:nvPr/>
        </p:nvCxnSpPr>
        <p:spPr>
          <a:xfrm flipH="1">
            <a:off x="3077029" y="4470400"/>
            <a:ext cx="1494971" cy="16691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0BBC727-C5F2-48C9-93E1-E5579074ED81}"/>
              </a:ext>
            </a:extLst>
          </p:cNvPr>
          <p:cNvSpPr txBox="1"/>
          <p:nvPr/>
        </p:nvSpPr>
        <p:spPr>
          <a:xfrm>
            <a:off x="3635315" y="1300134"/>
            <a:ext cx="5399314" cy="369332"/>
          </a:xfrm>
          <a:prstGeom prst="rect">
            <a:avLst/>
          </a:prstGeom>
          <a:noFill/>
        </p:spPr>
        <p:txBody>
          <a:bodyPr wrap="square">
            <a:spAutoFit/>
          </a:bodyPr>
          <a:lstStyle/>
          <a:p>
            <a:r>
              <a:rPr lang="en-GB" dirty="0">
                <a:highlight>
                  <a:srgbClr val="FFFF00"/>
                </a:highlight>
                <a:hlinkClick r:id="rId7"/>
              </a:rPr>
              <a:t>Tide Times</a:t>
            </a:r>
            <a:endParaRPr lang="en-GB" dirty="0">
              <a:highlight>
                <a:srgbClr val="FFFF00"/>
              </a:highlight>
            </a:endParaRPr>
          </a:p>
        </p:txBody>
      </p:sp>
    </p:spTree>
    <p:extLst>
      <p:ext uri="{BB962C8B-B14F-4D97-AF65-F5344CB8AC3E}">
        <p14:creationId xmlns:p14="http://schemas.microsoft.com/office/powerpoint/2010/main" val="52915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animEffect transition="in" filter="fade">
                                      <p:cBhvr>
                                        <p:cTn id="1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B76636-7A3D-4F08-A176-4DB19B7D339B}"/>
              </a:ext>
            </a:extLst>
          </p:cNvPr>
          <p:cNvSpPr/>
          <p:nvPr/>
        </p:nvSpPr>
        <p:spPr>
          <a:xfrm>
            <a:off x="-184826" y="4426087"/>
            <a:ext cx="10175132" cy="24308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2907FD79-3E78-4DC4-BB17-09270863E2B1}"/>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38041"/>
          <a:stretch/>
        </p:blipFill>
        <p:spPr>
          <a:xfrm>
            <a:off x="0" y="-2180"/>
            <a:ext cx="9144000" cy="1607506"/>
          </a:xfrm>
          <a:prstGeom prst="rect">
            <a:avLst/>
          </a:prstGeom>
        </p:spPr>
      </p:pic>
      <p:sp>
        <p:nvSpPr>
          <p:cNvPr id="2" name="Title 1"/>
          <p:cNvSpPr>
            <a:spLocks noGrp="1"/>
          </p:cNvSpPr>
          <p:nvPr>
            <p:ph type="title"/>
          </p:nvPr>
        </p:nvSpPr>
        <p:spPr>
          <a:xfrm>
            <a:off x="849259" y="641966"/>
            <a:ext cx="7886700" cy="513763"/>
          </a:xfrm>
        </p:spPr>
        <p:txBody>
          <a:bodyPr>
            <a:noAutofit/>
          </a:bodyPr>
          <a:lstStyle/>
          <a:p>
            <a:pPr algn="l"/>
            <a:r>
              <a:rPr lang="en-GB" sz="6000" b="1" dirty="0">
                <a:solidFill>
                  <a:schemeClr val="bg1"/>
                </a:solidFill>
                <a:effectLst>
                  <a:outerShdw blurRad="38100" dist="38100" dir="2700000" algn="tl">
                    <a:srgbClr val="000000">
                      <a:alpha val="43137"/>
                    </a:srgbClr>
                  </a:outerShdw>
                </a:effectLst>
                <a:latin typeface="+mn-lt"/>
              </a:rPr>
              <a:t>Longshore Currents</a:t>
            </a: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1848" y="4423999"/>
            <a:ext cx="3222338" cy="2199569"/>
          </a:xfrm>
          <a:prstGeom prst="rect">
            <a:avLst/>
          </a:prstGeom>
        </p:spPr>
      </p:pic>
      <p:pic>
        <p:nvPicPr>
          <p:cNvPr id="8" name="Online Media 7" title="Longshore Current EDUCATIONAL Wheaton North">
            <a:hlinkClick r:id="" action="ppaction://media"/>
            <a:extLst>
              <a:ext uri="{FF2B5EF4-FFF2-40B4-BE49-F238E27FC236}">
                <a16:creationId xmlns:a16="http://schemas.microsoft.com/office/drawing/2014/main" id="{739E94D9-6192-4529-BFCE-459BB8FC53A6}"/>
              </a:ext>
            </a:extLst>
          </p:cNvPr>
          <p:cNvPicPr>
            <a:picLocks noRot="1" noChangeAspect="1"/>
          </p:cNvPicPr>
          <p:nvPr>
            <a:videoFile r:link="rId1"/>
          </p:nvPr>
        </p:nvPicPr>
        <p:blipFill>
          <a:blip r:embed="rId7"/>
          <a:stretch>
            <a:fillRect/>
          </a:stretch>
        </p:blipFill>
        <p:spPr>
          <a:xfrm>
            <a:off x="4343941" y="4469835"/>
            <a:ext cx="3811917" cy="2153733"/>
          </a:xfrm>
          <a:prstGeom prst="rect">
            <a:avLst/>
          </a:prstGeom>
        </p:spPr>
      </p:pic>
      <p:sp>
        <p:nvSpPr>
          <p:cNvPr id="9" name="TextBox 8">
            <a:extLst>
              <a:ext uri="{FF2B5EF4-FFF2-40B4-BE49-F238E27FC236}">
                <a16:creationId xmlns:a16="http://schemas.microsoft.com/office/drawing/2014/main" id="{60A5097C-1535-4BB6-B0A7-331D53EA7A4F}"/>
              </a:ext>
            </a:extLst>
          </p:cNvPr>
          <p:cNvSpPr txBox="1"/>
          <p:nvPr/>
        </p:nvSpPr>
        <p:spPr>
          <a:xfrm>
            <a:off x="161848" y="1435717"/>
            <a:ext cx="8635894" cy="2800767"/>
          </a:xfrm>
          <a:prstGeom prst="rect">
            <a:avLst/>
          </a:prstGeom>
          <a:solidFill>
            <a:schemeClr val="bg1"/>
          </a:solidFill>
          <a:ln>
            <a:solidFill>
              <a:schemeClr val="tx1"/>
            </a:solidFill>
          </a:ln>
        </p:spPr>
        <p:txBody>
          <a:bodyPr wrap="square">
            <a:spAutoFit/>
          </a:bodyPr>
          <a:lstStyle/>
          <a:p>
            <a:r>
              <a:rPr lang="en-GB" sz="1400" dirty="0">
                <a:solidFill>
                  <a:srgbClr val="002060"/>
                </a:solidFill>
              </a:rPr>
              <a:t>Longshore currents run ______ the beach.</a:t>
            </a:r>
          </a:p>
          <a:p>
            <a:endParaRPr lang="en-GB" sz="1400" dirty="0">
              <a:solidFill>
                <a:srgbClr val="002060"/>
              </a:solidFill>
            </a:endParaRPr>
          </a:p>
          <a:p>
            <a:r>
              <a:rPr lang="en-GB" sz="1400" dirty="0">
                <a:solidFill>
                  <a:srgbClr val="002060"/>
                </a:solidFill>
              </a:rPr>
              <a:t>When you’re in the ____ , these ________ can carry you ______ the beach away from where you got into the water, and may even carry you to an area where you can’t get out or towards a ___ _______.</a:t>
            </a:r>
          </a:p>
          <a:p>
            <a:endParaRPr lang="en-GB" sz="1400" dirty="0">
              <a:solidFill>
                <a:srgbClr val="002060"/>
              </a:solidFill>
            </a:endParaRPr>
          </a:p>
          <a:p>
            <a:r>
              <a:rPr lang="en-GB" sz="1400" dirty="0">
                <a:solidFill>
                  <a:srgbClr val="002060"/>
                </a:solidFill>
              </a:rPr>
              <a:t>Longshore currents can be __________ to spot, but look for the waves coming ___ at an angle to the beach, and __________  on the beach which are used to stop the sand washing up the beach with the longshore current.</a:t>
            </a:r>
          </a:p>
          <a:p>
            <a:endParaRPr lang="en-GB" sz="1400" dirty="0">
              <a:solidFill>
                <a:srgbClr val="002060"/>
              </a:solidFill>
            </a:endParaRPr>
          </a:p>
          <a:p>
            <a:pPr algn="ctr"/>
            <a:r>
              <a:rPr lang="en-GB" sz="1600" b="1" dirty="0">
                <a:solidFill>
                  <a:srgbClr val="002060"/>
                </a:solidFill>
              </a:rPr>
              <a:t>IN 	   GROYNES	   ALONG	   DIFFICULT	    SEA		</a:t>
            </a:r>
          </a:p>
          <a:p>
            <a:pPr algn="ctr"/>
            <a:r>
              <a:rPr lang="en-GB" sz="1600" b="1" dirty="0">
                <a:solidFill>
                  <a:srgbClr val="002060"/>
                </a:solidFill>
              </a:rPr>
              <a:t>			CURRENTS   	ALONG	    RIP CURRENT</a:t>
            </a:r>
          </a:p>
        </p:txBody>
      </p:sp>
    </p:spTree>
    <p:extLst>
      <p:ext uri="{BB962C8B-B14F-4D97-AF65-F5344CB8AC3E}">
        <p14:creationId xmlns:p14="http://schemas.microsoft.com/office/powerpoint/2010/main" val="223018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EC1579-B5FA-49A8-815C-3FC669A70F71}"/>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8041"/>
          <a:stretch/>
        </p:blipFill>
        <p:spPr>
          <a:xfrm>
            <a:off x="0" y="-2180"/>
            <a:ext cx="9144000" cy="1607506"/>
          </a:xfrm>
          <a:prstGeom prst="rect">
            <a:avLst/>
          </a:prstGeom>
        </p:spPr>
      </p:pic>
      <p:sp>
        <p:nvSpPr>
          <p:cNvPr id="5" name="TextBox 4">
            <a:extLst>
              <a:ext uri="{FF2B5EF4-FFF2-40B4-BE49-F238E27FC236}">
                <a16:creationId xmlns:a16="http://schemas.microsoft.com/office/drawing/2014/main" id="{CF7B1130-BD2D-4774-96A4-EF5AAEC84370}"/>
              </a:ext>
            </a:extLst>
          </p:cNvPr>
          <p:cNvSpPr txBox="1"/>
          <p:nvPr/>
        </p:nvSpPr>
        <p:spPr>
          <a:xfrm>
            <a:off x="102856" y="1661696"/>
            <a:ext cx="8943240" cy="4154984"/>
          </a:xfrm>
          <a:prstGeom prst="rect">
            <a:avLst/>
          </a:prstGeom>
          <a:noFill/>
        </p:spPr>
        <p:txBody>
          <a:bodyPr wrap="square" rtlCol="0">
            <a:spAutoFit/>
          </a:bodyPr>
          <a:lstStyle/>
          <a:p>
            <a:r>
              <a:rPr lang="en-GB" sz="2400" dirty="0">
                <a:solidFill>
                  <a:srgbClr val="002060"/>
                </a:solidFill>
              </a:rPr>
              <a:t>Longshore currents run </a:t>
            </a:r>
            <a:r>
              <a:rPr lang="en-GB" sz="2400" b="1" dirty="0">
                <a:solidFill>
                  <a:srgbClr val="002060"/>
                </a:solidFill>
              </a:rPr>
              <a:t>along</a:t>
            </a:r>
            <a:r>
              <a:rPr lang="en-GB" sz="2400" dirty="0">
                <a:solidFill>
                  <a:srgbClr val="002060"/>
                </a:solidFill>
              </a:rPr>
              <a:t> the beach.</a:t>
            </a:r>
          </a:p>
          <a:p>
            <a:endParaRPr lang="en-GB" sz="2400" dirty="0">
              <a:solidFill>
                <a:srgbClr val="002060"/>
              </a:solidFill>
            </a:endParaRPr>
          </a:p>
          <a:p>
            <a:r>
              <a:rPr lang="en-GB" sz="2400" dirty="0">
                <a:solidFill>
                  <a:srgbClr val="002060"/>
                </a:solidFill>
              </a:rPr>
              <a:t>When you’re in the sea, these currents can carry you along the beach away from where you got into the water, and may even carry you to an area where you can’t get out or towards a rip current.</a:t>
            </a:r>
          </a:p>
          <a:p>
            <a:endParaRPr lang="en-GB" sz="2400" dirty="0">
              <a:solidFill>
                <a:srgbClr val="002060"/>
              </a:solidFill>
            </a:endParaRPr>
          </a:p>
          <a:p>
            <a:r>
              <a:rPr lang="en-GB" sz="2400" dirty="0">
                <a:solidFill>
                  <a:srgbClr val="002060"/>
                </a:solidFill>
              </a:rPr>
              <a:t>Longshore currents can be difficult to spot, but look for the waves coming in at an angle to the beach, and groynes on the beach which are used to stop the sand washing up the beach with the longshore current.</a:t>
            </a:r>
          </a:p>
        </p:txBody>
      </p:sp>
    </p:spTree>
    <p:extLst>
      <p:ext uri="{BB962C8B-B14F-4D97-AF65-F5344CB8AC3E}">
        <p14:creationId xmlns:p14="http://schemas.microsoft.com/office/powerpoint/2010/main" val="2557491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B35720-86D5-4D04-B2A7-F058E1B5260A}"/>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2180"/>
            <a:ext cx="9144000" cy="1607506"/>
          </a:xfrm>
          <a:prstGeom prst="rect">
            <a:avLst/>
          </a:prstGeom>
        </p:spPr>
      </p:pic>
      <p:sp>
        <p:nvSpPr>
          <p:cNvPr id="2" name="TextBox 1">
            <a:extLst>
              <a:ext uri="{FF2B5EF4-FFF2-40B4-BE49-F238E27FC236}">
                <a16:creationId xmlns:a16="http://schemas.microsoft.com/office/drawing/2014/main" id="{7851D125-DE5A-884C-BC28-B79B5FA62632}"/>
              </a:ext>
            </a:extLst>
          </p:cNvPr>
          <p:cNvSpPr txBox="1"/>
          <p:nvPr/>
        </p:nvSpPr>
        <p:spPr>
          <a:xfrm>
            <a:off x="-93625" y="1873889"/>
            <a:ext cx="9003029" cy="6001643"/>
          </a:xfrm>
          <a:prstGeom prst="rect">
            <a:avLst/>
          </a:prstGeom>
          <a:noFill/>
        </p:spPr>
        <p:txBody>
          <a:bodyPr wrap="square" rtlCol="0">
            <a:spAutoFit/>
          </a:bodyPr>
          <a:lstStyle/>
          <a:p>
            <a:pPr marL="457200" indent="-457200" algn="ctr">
              <a:buAutoNum type="arabicPeriod"/>
            </a:pPr>
            <a:r>
              <a:rPr lang="en-GB" sz="3200" dirty="0"/>
              <a:t>Give one example of how to spot Longshore current?</a:t>
            </a:r>
          </a:p>
          <a:p>
            <a:pPr marL="514350" indent="-514350" algn="ctr">
              <a:buFont typeface="+mj-lt"/>
              <a:buAutoNum type="arabicPeriod"/>
            </a:pPr>
            <a:endParaRPr lang="en-US" sz="3200" dirty="0"/>
          </a:p>
          <a:p>
            <a:pPr marL="514350" indent="-514350" algn="ctr">
              <a:buFont typeface="+mj-lt"/>
              <a:buAutoNum type="arabicPeriod"/>
            </a:pPr>
            <a:r>
              <a:rPr lang="en-GB" sz="3200" dirty="0"/>
              <a:t>Why can longshore currents be dangerous to swimmers, and what safety measures can reduce the risk?</a:t>
            </a:r>
          </a:p>
          <a:p>
            <a:pPr marL="514350" indent="-514350" algn="ctr">
              <a:buFont typeface="+mj-lt"/>
              <a:buAutoNum type="arabicPeriod"/>
            </a:pPr>
            <a:endParaRPr lang="en-GB" sz="3200" dirty="0"/>
          </a:p>
          <a:p>
            <a:pPr marL="514350" indent="-514350" algn="ctr">
              <a:buFont typeface="+mj-lt"/>
              <a:buAutoNum type="arabicPeriod"/>
            </a:pPr>
            <a:r>
              <a:rPr lang="en-US" sz="3200" dirty="0"/>
              <a:t>How might someone escape a long shore current?</a:t>
            </a:r>
          </a:p>
          <a:p>
            <a:pPr marL="514350" indent="-514350" algn="ctr">
              <a:buFont typeface="+mj-lt"/>
              <a:buAutoNum type="arabicPeriod"/>
            </a:pPr>
            <a:endParaRPr lang="en-US" sz="3200" dirty="0"/>
          </a:p>
          <a:p>
            <a:pPr marL="514350" indent="-514350" algn="ctr">
              <a:buFont typeface="+mj-lt"/>
              <a:buAutoNum type="arabicPeriod"/>
            </a:pPr>
            <a:endParaRPr lang="en-US" sz="3200" dirty="0"/>
          </a:p>
          <a:p>
            <a:pPr marL="514350" indent="-514350" algn="ctr">
              <a:buFont typeface="+mj-lt"/>
              <a:buAutoNum type="arabicPeriod"/>
            </a:pPr>
            <a:endParaRPr lang="en-US" sz="3200" dirty="0"/>
          </a:p>
        </p:txBody>
      </p:sp>
      <p:sp>
        <p:nvSpPr>
          <p:cNvPr id="4" name="Title 1">
            <a:extLst>
              <a:ext uri="{FF2B5EF4-FFF2-40B4-BE49-F238E27FC236}">
                <a16:creationId xmlns:a16="http://schemas.microsoft.com/office/drawing/2014/main" id="{A0CF7B5B-8D13-6D4C-B0FA-D65EB88F82C7}"/>
              </a:ext>
            </a:extLst>
          </p:cNvPr>
          <p:cNvSpPr txBox="1">
            <a:spLocks/>
          </p:cNvSpPr>
          <p:nvPr/>
        </p:nvSpPr>
        <p:spPr>
          <a:xfrm>
            <a:off x="1469022" y="450749"/>
            <a:ext cx="900303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effectLst>
                  <a:outerShdw blurRad="38100" dist="38100" dir="2700000" algn="tl">
                    <a:srgbClr val="000000">
                      <a:alpha val="43137"/>
                    </a:srgbClr>
                  </a:outerShdw>
                </a:effectLst>
              </a:rPr>
              <a:t>Cold Calling questions….</a:t>
            </a:r>
          </a:p>
        </p:txBody>
      </p:sp>
      <p:pic>
        <p:nvPicPr>
          <p:cNvPr id="8" name="Picture 7">
            <a:extLst>
              <a:ext uri="{FF2B5EF4-FFF2-40B4-BE49-F238E27FC236}">
                <a16:creationId xmlns:a16="http://schemas.microsoft.com/office/drawing/2014/main" id="{44434981-BD4C-4E4C-BEB4-BC02927E53D8}"/>
              </a:ext>
            </a:extLst>
          </p:cNvPr>
          <p:cNvPicPr>
            <a:picLocks noChangeAspect="1"/>
          </p:cNvPicPr>
          <p:nvPr/>
        </p:nvPicPr>
        <p:blipFill>
          <a:blip r:embed="rId5"/>
          <a:stretch>
            <a:fillRect/>
          </a:stretch>
        </p:blipFill>
        <p:spPr>
          <a:xfrm>
            <a:off x="0" y="5879924"/>
            <a:ext cx="840660" cy="978076"/>
          </a:xfrm>
          <a:prstGeom prst="rect">
            <a:avLst/>
          </a:prstGeom>
        </p:spPr>
      </p:pic>
      <p:pic>
        <p:nvPicPr>
          <p:cNvPr id="5" name="Picture 4">
            <a:extLst>
              <a:ext uri="{FF2B5EF4-FFF2-40B4-BE49-F238E27FC236}">
                <a16:creationId xmlns:a16="http://schemas.microsoft.com/office/drawing/2014/main" id="{D7D1CE7B-D802-4536-81D2-2D77BD835C2B}"/>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51367" y="229800"/>
            <a:ext cx="1524132" cy="1239627"/>
          </a:xfrm>
          <a:prstGeom prst="rect">
            <a:avLst/>
          </a:prstGeom>
        </p:spPr>
      </p:pic>
      <p:pic>
        <p:nvPicPr>
          <p:cNvPr id="10" name="Picture 9">
            <a:extLst>
              <a:ext uri="{FF2B5EF4-FFF2-40B4-BE49-F238E27FC236}">
                <a16:creationId xmlns:a16="http://schemas.microsoft.com/office/drawing/2014/main" id="{C2E3CF21-601F-4A99-B91D-99CED257DB0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7230593" y="-174664"/>
            <a:ext cx="1898659" cy="2048553"/>
          </a:xfrm>
          <a:prstGeom prst="rect">
            <a:avLst/>
          </a:prstGeom>
        </p:spPr>
      </p:pic>
      <p:sp>
        <p:nvSpPr>
          <p:cNvPr id="11" name="TextBox 10">
            <a:extLst>
              <a:ext uri="{FF2B5EF4-FFF2-40B4-BE49-F238E27FC236}">
                <a16:creationId xmlns:a16="http://schemas.microsoft.com/office/drawing/2014/main" id="{4535DDBC-D031-4BBE-924C-372B51256E3B}"/>
              </a:ext>
            </a:extLst>
          </p:cNvPr>
          <p:cNvSpPr txBox="1"/>
          <p:nvPr/>
        </p:nvSpPr>
        <p:spPr>
          <a:xfrm>
            <a:off x="7230593" y="1069317"/>
            <a:ext cx="2296865" cy="400110"/>
          </a:xfrm>
          <a:prstGeom prst="rect">
            <a:avLst/>
          </a:prstGeom>
          <a:noFill/>
        </p:spPr>
        <p:txBody>
          <a:bodyPr wrap="square" rtlCol="0">
            <a:spAutoFit/>
          </a:bodyPr>
          <a:lstStyle/>
          <a:p>
            <a:r>
              <a:rPr lang="en-GB" sz="2000" b="1" dirty="0">
                <a:solidFill>
                  <a:srgbClr val="92D050"/>
                </a:solidFill>
                <a:effectLst>
                  <a:outerShdw blurRad="38100" dist="38100" dir="2700000" algn="tl">
                    <a:srgbClr val="000000">
                      <a:alpha val="43137"/>
                    </a:srgbClr>
                  </a:outerShdw>
                </a:effectLst>
              </a:rPr>
              <a:t>HOUSE POINTS</a:t>
            </a:r>
          </a:p>
        </p:txBody>
      </p:sp>
    </p:spTree>
    <p:extLst>
      <p:ext uri="{BB962C8B-B14F-4D97-AF65-F5344CB8AC3E}">
        <p14:creationId xmlns:p14="http://schemas.microsoft.com/office/powerpoint/2010/main" val="46823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A7935-3AD0-43E6-9E51-F78F5EA4BD44}"/>
              </a:ext>
            </a:extLst>
          </p:cNvPr>
          <p:cNvSpPr>
            <a:spLocks noGrp="1"/>
          </p:cNvSpPr>
          <p:nvPr>
            <p:ph type="title"/>
          </p:nvPr>
        </p:nvSpPr>
        <p:spPr>
          <a:xfrm>
            <a:off x="171450" y="500062"/>
            <a:ext cx="8972550" cy="1325563"/>
          </a:xfrm>
        </p:spPr>
        <p:txBody>
          <a:bodyPr>
            <a:normAutofit fontScale="90000"/>
          </a:bodyPr>
          <a:lstStyle/>
          <a:p>
            <a:r>
              <a:rPr lang="en-GB" sz="4400" b="1" dirty="0">
                <a:solidFill>
                  <a:schemeClr val="bg1"/>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rPr>
              <a:t>Risk Factors &amp; Contributing Causes</a:t>
            </a:r>
            <a:br>
              <a:rPr lang="en-GB" sz="44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br>
            <a:endParaRPr lang="en-GB" b="1" dirty="0">
              <a:solidFill>
                <a:schemeClr val="bg1"/>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B1E70CF-FEB1-4325-B6B8-63B6DFDAAC20}"/>
              </a:ext>
            </a:extLst>
          </p:cNvPr>
          <p:cNvSpPr>
            <a:spLocks noGrp="1"/>
          </p:cNvSpPr>
          <p:nvPr>
            <p:ph idx="1"/>
          </p:nvPr>
        </p:nvSpPr>
        <p:spPr>
          <a:xfrm>
            <a:off x="333682" y="1692889"/>
            <a:ext cx="8638868" cy="4351338"/>
          </a:xfrm>
        </p:spPr>
        <p:txBody>
          <a:bodyPr>
            <a:normAutofit fontScale="92500" lnSpcReduction="20000"/>
          </a:bodyPr>
          <a:lstStyle/>
          <a:p>
            <a:pPr>
              <a:lnSpc>
                <a:spcPct val="107000"/>
              </a:lnSpc>
              <a:spcAft>
                <a:spcPts val="800"/>
              </a:spcAft>
            </a:pPr>
            <a:r>
              <a:rPr lang="en-GB" sz="1500" dirty="0">
                <a:effectLst/>
                <a:latin typeface="Century Gothic" panose="020B0502020202020204" pitchFamily="34" charset="0"/>
                <a:ea typeface="Calibri" panose="020F0502020204030204" pitchFamily="34" charset="0"/>
                <a:cs typeface="Times New Roman" panose="02020603050405020304" pitchFamily="18" charset="0"/>
              </a:rPr>
              <a:t>When considering why coastline zones are dangerous, the following are common contributors:</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b="1" dirty="0">
                <a:effectLst/>
                <a:latin typeface="Century Gothic" panose="020B0502020202020204" pitchFamily="34" charset="0"/>
                <a:ea typeface="Calibri" panose="020F0502020204030204" pitchFamily="34" charset="0"/>
                <a:cs typeface="Times New Roman" panose="02020603050405020304" pitchFamily="18" charset="0"/>
              </a:rPr>
              <a:t>Unexpected entry into water</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 — many people fall in (slip, stumble, misjudge tides).</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b="1" dirty="0">
                <a:effectLst/>
                <a:latin typeface="Century Gothic" panose="020B0502020202020204" pitchFamily="34" charset="0"/>
                <a:ea typeface="Calibri" panose="020F0502020204030204" pitchFamily="34" charset="0"/>
                <a:cs typeface="Times New Roman" panose="02020603050405020304" pitchFamily="18" charset="0"/>
              </a:rPr>
              <a:t>Cold water shock / hypothermia</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 — sudden immersion in cold sea water can impair breathing and movement.</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b="1" dirty="0">
                <a:effectLst/>
                <a:latin typeface="Century Gothic" panose="020B0502020202020204" pitchFamily="34" charset="0"/>
                <a:ea typeface="Calibri" panose="020F0502020204030204" pitchFamily="34" charset="0"/>
                <a:cs typeface="Times New Roman" panose="02020603050405020304" pitchFamily="18" charset="0"/>
              </a:rPr>
              <a:t>Strong currents, tides, undertow, rip currents</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 — especially where sea floors or topography change.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b="1" dirty="0">
                <a:effectLst/>
                <a:latin typeface="Century Gothic" panose="020B0502020202020204" pitchFamily="34" charset="0"/>
                <a:ea typeface="Calibri" panose="020F0502020204030204" pitchFamily="34" charset="0"/>
                <a:cs typeface="Times New Roman" panose="02020603050405020304" pitchFamily="18" charset="0"/>
              </a:rPr>
              <a:t>Cliffs, rock platforms, slippery surfaces</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 — falls from height onto rocks or water.</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b="1" dirty="0">
                <a:effectLst/>
                <a:latin typeface="Century Gothic" panose="020B0502020202020204" pitchFamily="34" charset="0"/>
                <a:ea typeface="Calibri" panose="020F0502020204030204" pitchFamily="34" charset="0"/>
                <a:cs typeface="Times New Roman" panose="02020603050405020304" pitchFamily="18" charset="0"/>
              </a:rPr>
              <a:t>Lack of safety awareness or preparation</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 — people underestimate risk, don’t wear life jackets, overestimate swimming ability.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b="1" dirty="0">
                <a:effectLst/>
                <a:latin typeface="Century Gothic" panose="020B0502020202020204" pitchFamily="34" charset="0"/>
                <a:ea typeface="Calibri" panose="020F0502020204030204" pitchFamily="34" charset="0"/>
                <a:cs typeface="Times New Roman" panose="02020603050405020304" pitchFamily="18" charset="0"/>
              </a:rPr>
              <a:t>Seasonal / human factors</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 — more visitors in summer, alcohol use, remote locations, less supervision.</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b="1" dirty="0">
                <a:effectLst/>
                <a:latin typeface="Century Gothic" panose="020B0502020202020204" pitchFamily="34" charset="0"/>
                <a:ea typeface="Calibri" panose="020F0502020204030204" pitchFamily="34" charset="0"/>
                <a:cs typeface="Times New Roman" panose="02020603050405020304" pitchFamily="18" charset="0"/>
              </a:rPr>
              <a:t>Marine vessel incidents</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 — accidents at sea, collisions, crew accidents. (Marine accident stats: 650 lives in 444 incidents 2014–2023 in EU waters) (</a:t>
            </a:r>
            <a:r>
              <a:rPr lang="en-GB" sz="1500"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2" tooltip="EMSA Annual Overview of Marine Casualties and Incidents 2024"/>
              </a:rPr>
              <a:t>iims.org.uk</a:t>
            </a:r>
            <a:r>
              <a:rPr lang="en-GB" sz="1500" dirty="0">
                <a:effectLst/>
                <a:latin typeface="Century Gothic" panose="020B0502020202020204" pitchFamily="34" charset="0"/>
                <a:ea typeface="Calibri" panose="020F0502020204030204" pitchFamily="34" charset="0"/>
                <a:cs typeface="Times New Roman" panose="02020603050405020304" pitchFamily="18" charset="0"/>
              </a:rPr>
              <a:t>)</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400" dirty="0"/>
          </a:p>
        </p:txBody>
      </p:sp>
    </p:spTree>
    <p:extLst>
      <p:ext uri="{BB962C8B-B14F-4D97-AF65-F5344CB8AC3E}">
        <p14:creationId xmlns:p14="http://schemas.microsoft.com/office/powerpoint/2010/main" val="1787367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Driver swept away by floodwaters in Spain">
            <a:hlinkClick r:id="" action="ppaction://media"/>
            <a:extLst>
              <a:ext uri="{FF2B5EF4-FFF2-40B4-BE49-F238E27FC236}">
                <a16:creationId xmlns:a16="http://schemas.microsoft.com/office/drawing/2014/main" id="{162BBACD-0096-4291-A9A4-C9F926E495A1}"/>
              </a:ext>
            </a:extLst>
          </p:cNvPr>
          <p:cNvPicPr>
            <a:picLocks noGrp="1" noRot="1" noChangeAspect="1"/>
          </p:cNvPicPr>
          <p:nvPr>
            <p:ph idx="1"/>
            <a:videoFile r:link="rId1"/>
          </p:nvPr>
        </p:nvPicPr>
        <p:blipFill>
          <a:blip r:embed="rId4"/>
          <a:stretch>
            <a:fillRect/>
          </a:stretch>
        </p:blipFill>
        <p:spPr>
          <a:xfrm>
            <a:off x="0" y="0"/>
            <a:ext cx="3896180" cy="6894402"/>
          </a:xfrm>
          <a:prstGeom prst="rect">
            <a:avLst/>
          </a:prstGeom>
        </p:spPr>
      </p:pic>
      <p:pic>
        <p:nvPicPr>
          <p:cNvPr id="5" name="Online Media 4" title="Dramatic moment severe flooding sweeps cars away in Spain">
            <a:hlinkClick r:id="" action="ppaction://media"/>
            <a:extLst>
              <a:ext uri="{FF2B5EF4-FFF2-40B4-BE49-F238E27FC236}">
                <a16:creationId xmlns:a16="http://schemas.microsoft.com/office/drawing/2014/main" id="{C53ACD28-99AC-41BB-B5F0-89F0CEDB69E8}"/>
              </a:ext>
            </a:extLst>
          </p:cNvPr>
          <p:cNvPicPr>
            <a:picLocks noRot="1" noChangeAspect="1"/>
          </p:cNvPicPr>
          <p:nvPr>
            <a:videoFile r:link="rId2"/>
          </p:nvPr>
        </p:nvPicPr>
        <p:blipFill>
          <a:blip r:embed="rId5"/>
          <a:stretch>
            <a:fillRect/>
          </a:stretch>
        </p:blipFill>
        <p:spPr>
          <a:xfrm>
            <a:off x="5247820" y="-18947"/>
            <a:ext cx="3896180" cy="6895893"/>
          </a:xfrm>
          <a:prstGeom prst="rect">
            <a:avLst/>
          </a:prstGeom>
        </p:spPr>
      </p:pic>
    </p:spTree>
    <p:extLst>
      <p:ext uri="{BB962C8B-B14F-4D97-AF65-F5344CB8AC3E}">
        <p14:creationId xmlns:p14="http://schemas.microsoft.com/office/powerpoint/2010/main" val="53453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774C44-F2EA-4597-BDF2-85C7FC4F2201}"/>
              </a:ext>
            </a:extLst>
          </p:cNvPr>
          <p:cNvSpPr txBox="1"/>
          <p:nvPr/>
        </p:nvSpPr>
        <p:spPr>
          <a:xfrm>
            <a:off x="142874" y="1720840"/>
            <a:ext cx="8858251" cy="3416320"/>
          </a:xfrm>
          <a:prstGeom prst="rect">
            <a:avLst/>
          </a:prstGeom>
          <a:noFill/>
        </p:spPr>
        <p:txBody>
          <a:bodyPr wrap="square" rtlCol="0">
            <a:spAutoFit/>
          </a:bodyPr>
          <a:lstStyle/>
          <a:p>
            <a:pPr algn="l"/>
            <a:r>
              <a:rPr lang="en-GB" b="1" i="0" u="none" strike="noStrike" dirty="0">
                <a:solidFill>
                  <a:srgbClr val="4007A2"/>
                </a:solidFill>
                <a:effectLst/>
                <a:latin typeface="-apple-system"/>
              </a:rPr>
              <a:t>There are two main reasons why water is salty</a:t>
            </a:r>
            <a:r>
              <a:rPr lang="en-GB" b="1" i="0" u="none" strike="noStrike" baseline="30000" dirty="0">
                <a:solidFill>
                  <a:srgbClr val="123BB6"/>
                </a:solidFill>
                <a:effectLst/>
                <a:latin typeface="-apple-system"/>
              </a:rPr>
              <a:t>123</a:t>
            </a:r>
            <a:r>
              <a:rPr lang="en-GB" b="0" i="0" dirty="0">
                <a:solidFill>
                  <a:srgbClr val="111111"/>
                </a:solidFill>
                <a:effectLst/>
                <a:latin typeface="-apple-system"/>
              </a:rPr>
              <a:t>:</a:t>
            </a:r>
          </a:p>
          <a:p>
            <a:pPr algn="l">
              <a:buFont typeface="+mj-lt"/>
              <a:buAutoNum type="arabicPeriod"/>
            </a:pPr>
            <a:endParaRPr lang="en-GB" u="none" strike="noStrike" dirty="0">
              <a:solidFill>
                <a:srgbClr val="111111"/>
              </a:solidFill>
              <a:latin typeface="-apple-system"/>
            </a:endParaRPr>
          </a:p>
          <a:p>
            <a:pPr algn="l">
              <a:buFont typeface="+mj-lt"/>
              <a:buAutoNum type="arabicPeriod"/>
            </a:pPr>
            <a:r>
              <a:rPr lang="en-GB" b="0" i="0" u="none" strike="noStrike" dirty="0">
                <a:solidFill>
                  <a:srgbClr val="4007A2"/>
                </a:solidFill>
                <a:effectLst/>
                <a:latin typeface="-apple-system"/>
              </a:rPr>
              <a:t>Carbon dioxide dissolved in water from the atmosphere forms weak carbonic acid which dissolves minerals. When these minerals dissolve, they form ions, which make the water salty</a:t>
            </a:r>
            <a:r>
              <a:rPr lang="en-GB" b="1" i="0" u="none" strike="noStrike" baseline="30000" dirty="0">
                <a:solidFill>
                  <a:srgbClr val="123BB6"/>
                </a:solidFill>
                <a:effectLst/>
                <a:latin typeface="-apple-system"/>
              </a:rPr>
              <a:t>1</a:t>
            </a:r>
            <a:r>
              <a:rPr lang="en-GB" b="0" i="0" dirty="0">
                <a:solidFill>
                  <a:srgbClr val="111111"/>
                </a:solidFill>
                <a:effectLst/>
                <a:latin typeface="-apple-system"/>
              </a:rPr>
              <a:t>.</a:t>
            </a:r>
          </a:p>
          <a:p>
            <a:pPr algn="l">
              <a:buFont typeface="+mj-lt"/>
              <a:buAutoNum type="arabicPeriod"/>
            </a:pPr>
            <a:endParaRPr lang="en-GB" b="0" i="0" dirty="0">
              <a:solidFill>
                <a:srgbClr val="111111"/>
              </a:solidFill>
              <a:effectLst/>
              <a:latin typeface="-apple-system"/>
            </a:endParaRPr>
          </a:p>
          <a:p>
            <a:pPr algn="l">
              <a:buFont typeface="+mj-lt"/>
              <a:buAutoNum type="arabicPeriod"/>
            </a:pPr>
            <a:r>
              <a:rPr lang="en-GB" b="0" i="0" u="none" strike="noStrike" dirty="0">
                <a:solidFill>
                  <a:srgbClr val="0070C0"/>
                </a:solidFill>
                <a:effectLst/>
                <a:latin typeface="-apple-system"/>
              </a:rPr>
              <a:t>Ocean water seeps into cracks in the seafloor and is heated by magma from the Earth’s core. The heat causes a series of chemical reactions. The water tends to lose oxygen, magnesium, and </a:t>
            </a:r>
            <a:r>
              <a:rPr lang="en-GB" b="0" i="0" u="none" strike="noStrike" dirty="0" err="1">
                <a:solidFill>
                  <a:srgbClr val="0070C0"/>
                </a:solidFill>
                <a:effectLst/>
                <a:latin typeface="-apple-system"/>
              </a:rPr>
              <a:t>sulfates</a:t>
            </a:r>
            <a:r>
              <a:rPr lang="en-GB" b="0" i="0" u="none" strike="noStrike" dirty="0">
                <a:solidFill>
                  <a:srgbClr val="0070C0"/>
                </a:solidFill>
                <a:effectLst/>
                <a:latin typeface="-apple-system"/>
              </a:rPr>
              <a:t>, and pick up metals such as iron, zinc, and copper from surrounding rocks. Because they are left behind, levels of salt in the ocean have built up over time</a:t>
            </a:r>
            <a:r>
              <a:rPr lang="en-GB" b="1" i="0" u="none" strike="noStrike" baseline="30000" dirty="0">
                <a:solidFill>
                  <a:srgbClr val="0070C0"/>
                </a:solidFill>
                <a:effectLst/>
                <a:latin typeface="-apple-system"/>
              </a:rPr>
              <a:t>2</a:t>
            </a:r>
            <a:r>
              <a:rPr lang="en-GB" b="0" i="0" dirty="0">
                <a:solidFill>
                  <a:srgbClr val="0070C0"/>
                </a:solidFill>
                <a:effectLst/>
                <a:latin typeface="-apple-system"/>
              </a:rPr>
              <a:t>. </a:t>
            </a:r>
            <a:r>
              <a:rPr lang="en-GB" b="0" i="0" u="none" strike="noStrike" dirty="0">
                <a:solidFill>
                  <a:srgbClr val="0070C0"/>
                </a:solidFill>
                <a:effectLst/>
                <a:latin typeface="-apple-system"/>
              </a:rPr>
              <a:t>On average, sea water contains about 3.5 percent salt</a:t>
            </a:r>
            <a:r>
              <a:rPr lang="en-GB" b="1" i="0" u="none" strike="noStrike" baseline="30000" dirty="0">
                <a:solidFill>
                  <a:srgbClr val="0070C0"/>
                </a:solidFill>
                <a:effectLst/>
                <a:latin typeface="-apple-system"/>
              </a:rPr>
              <a:t>3</a:t>
            </a:r>
            <a:r>
              <a:rPr lang="en-GB" b="0" i="0" dirty="0">
                <a:solidFill>
                  <a:srgbClr val="0070C0"/>
                </a:solidFill>
                <a:effectLst/>
                <a:latin typeface="-apple-system"/>
              </a:rPr>
              <a:t>.</a:t>
            </a:r>
          </a:p>
          <a:p>
            <a:endParaRPr lang="en-GB" dirty="0"/>
          </a:p>
        </p:txBody>
      </p:sp>
    </p:spTree>
    <p:extLst>
      <p:ext uri="{BB962C8B-B14F-4D97-AF65-F5344CB8AC3E}">
        <p14:creationId xmlns:p14="http://schemas.microsoft.com/office/powerpoint/2010/main" val="3282800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8E6CE3-2674-46B6-9904-4C847E011E9A}"/>
              </a:ext>
            </a:extLst>
          </p:cNvPr>
          <p:cNvSpPr/>
          <p:nvPr/>
        </p:nvSpPr>
        <p:spPr>
          <a:xfrm>
            <a:off x="-40968" y="-1"/>
            <a:ext cx="9184967" cy="68338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0" name="Picture 2">
            <a:extLst>
              <a:ext uri="{FF2B5EF4-FFF2-40B4-BE49-F238E27FC236}">
                <a16:creationId xmlns:a16="http://schemas.microsoft.com/office/drawing/2014/main" id="{8B304664-46D2-4E63-BE14-2E1E11BA3C9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844" t="33904" r="4204" b="49162"/>
          <a:stretch/>
        </p:blipFill>
        <p:spPr bwMode="auto">
          <a:xfrm>
            <a:off x="61668" y="770915"/>
            <a:ext cx="3977373" cy="10415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6CFA447-79C6-4F10-905A-4B8D4E4A5E9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2457"/>
          <a:stretch/>
        </p:blipFill>
        <p:spPr bwMode="auto">
          <a:xfrm>
            <a:off x="4093134" y="3313870"/>
            <a:ext cx="4964688" cy="35321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660" y="53214"/>
            <a:ext cx="3004039" cy="461665"/>
          </a:xfrm>
          <a:prstGeom prst="rect">
            <a:avLst/>
          </a:prstGeom>
          <a:noFill/>
        </p:spPr>
        <p:txBody>
          <a:bodyPr wrap="square" rtlCol="0">
            <a:spAutoFit/>
          </a:bodyPr>
          <a:lstStyle/>
          <a:p>
            <a:r>
              <a:rPr lang="en-US" sz="1200">
                <a:solidFill>
                  <a:schemeClr val="bg1"/>
                </a:solidFill>
                <a:latin typeface="Century Gothic" panose="020B0502020202020204" pitchFamily="34" charset="0"/>
              </a:rPr>
              <a:t>Year </a:t>
            </a:r>
            <a:r>
              <a:rPr lang="en-US" sz="1200" dirty="0">
                <a:solidFill>
                  <a:schemeClr val="bg1"/>
                </a:solidFill>
                <a:latin typeface="Century Gothic" panose="020B0502020202020204" pitchFamily="34" charset="0"/>
              </a:rPr>
              <a:t>10</a:t>
            </a:r>
          </a:p>
          <a:p>
            <a:r>
              <a:rPr lang="en-US" sz="1200" dirty="0">
                <a:solidFill>
                  <a:schemeClr val="bg1"/>
                </a:solidFill>
                <a:latin typeface="Century Gothic" panose="020B0502020202020204" pitchFamily="34" charset="0"/>
              </a:rPr>
              <a:t>Community Cohesion</a:t>
            </a:r>
          </a:p>
        </p:txBody>
      </p:sp>
      <p:pic>
        <p:nvPicPr>
          <p:cNvPr id="11" name="Picture 10" descr="Personal Development Logo.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67" y="6035497"/>
            <a:ext cx="497740" cy="729043"/>
          </a:xfrm>
          <a:prstGeom prst="rect">
            <a:avLst/>
          </a:prstGeom>
        </p:spPr>
      </p:pic>
      <p:sp>
        <p:nvSpPr>
          <p:cNvPr id="18" name="Rectangle 17">
            <a:extLst>
              <a:ext uri="{FF2B5EF4-FFF2-40B4-BE49-F238E27FC236}">
                <a16:creationId xmlns:a16="http://schemas.microsoft.com/office/drawing/2014/main" id="{03E5FCA0-CEE9-4192-BC2E-6569A02BA105}"/>
              </a:ext>
            </a:extLst>
          </p:cNvPr>
          <p:cNvSpPr/>
          <p:nvPr/>
        </p:nvSpPr>
        <p:spPr>
          <a:xfrm>
            <a:off x="4181717" y="-50636"/>
            <a:ext cx="2611028" cy="215444"/>
          </a:xfrm>
          <a:prstGeom prst="rect">
            <a:avLst/>
          </a:prstGeom>
        </p:spPr>
        <p:txBody>
          <a:bodyPr wrap="square">
            <a:spAutoFit/>
          </a:bodyPr>
          <a:lstStyle/>
          <a:p>
            <a:r>
              <a:rPr lang="en-GB" sz="800" b="1" dirty="0">
                <a:solidFill>
                  <a:srgbClr val="002060"/>
                </a:solidFill>
              </a:rPr>
              <a:t>1. Red &amp; Yellow</a:t>
            </a:r>
          </a:p>
        </p:txBody>
      </p:sp>
      <p:sp>
        <p:nvSpPr>
          <p:cNvPr id="20" name="Rectangle 19">
            <a:extLst>
              <a:ext uri="{FF2B5EF4-FFF2-40B4-BE49-F238E27FC236}">
                <a16:creationId xmlns:a16="http://schemas.microsoft.com/office/drawing/2014/main" id="{6C128BD0-FF03-45D4-8399-EB6B83E03FAF}"/>
              </a:ext>
            </a:extLst>
          </p:cNvPr>
          <p:cNvSpPr/>
          <p:nvPr/>
        </p:nvSpPr>
        <p:spPr>
          <a:xfrm>
            <a:off x="6896847" y="-50241"/>
            <a:ext cx="1772024" cy="215444"/>
          </a:xfrm>
          <a:prstGeom prst="rect">
            <a:avLst/>
          </a:prstGeom>
        </p:spPr>
        <p:txBody>
          <a:bodyPr wrap="square">
            <a:spAutoFit/>
          </a:bodyPr>
          <a:lstStyle/>
          <a:p>
            <a:r>
              <a:rPr lang="en-GB" sz="800" b="1" dirty="0">
                <a:solidFill>
                  <a:srgbClr val="002060"/>
                </a:solidFill>
              </a:rPr>
              <a:t>3. Black &amp; White</a:t>
            </a:r>
          </a:p>
        </p:txBody>
      </p:sp>
      <p:sp>
        <p:nvSpPr>
          <p:cNvPr id="21" name="Rectangle 20">
            <a:extLst>
              <a:ext uri="{FF2B5EF4-FFF2-40B4-BE49-F238E27FC236}">
                <a16:creationId xmlns:a16="http://schemas.microsoft.com/office/drawing/2014/main" id="{92032734-84A0-4C49-AC50-DD9AB0860089}"/>
              </a:ext>
            </a:extLst>
          </p:cNvPr>
          <p:cNvSpPr/>
          <p:nvPr/>
        </p:nvSpPr>
        <p:spPr>
          <a:xfrm>
            <a:off x="6927648" y="458072"/>
            <a:ext cx="2680757" cy="215444"/>
          </a:xfrm>
          <a:prstGeom prst="rect">
            <a:avLst/>
          </a:prstGeom>
        </p:spPr>
        <p:txBody>
          <a:bodyPr wrap="square">
            <a:spAutoFit/>
          </a:bodyPr>
          <a:lstStyle/>
          <a:p>
            <a:r>
              <a:rPr lang="en-GB" sz="800" b="1" dirty="0">
                <a:solidFill>
                  <a:srgbClr val="002060"/>
                </a:solidFill>
              </a:rPr>
              <a:t>4. Orange Windsock</a:t>
            </a:r>
            <a:endParaRPr lang="en-GB" sz="800" dirty="0">
              <a:solidFill>
                <a:srgbClr val="002060"/>
              </a:solidFill>
            </a:endParaRPr>
          </a:p>
        </p:txBody>
      </p:sp>
      <p:sp>
        <p:nvSpPr>
          <p:cNvPr id="26" name="Rectangle 25">
            <a:extLst>
              <a:ext uri="{FF2B5EF4-FFF2-40B4-BE49-F238E27FC236}">
                <a16:creationId xmlns:a16="http://schemas.microsoft.com/office/drawing/2014/main" id="{8AA1FA4E-3EF0-417E-8467-9C7B27072F4C}"/>
              </a:ext>
            </a:extLst>
          </p:cNvPr>
          <p:cNvSpPr/>
          <p:nvPr/>
        </p:nvSpPr>
        <p:spPr>
          <a:xfrm>
            <a:off x="4213444" y="468898"/>
            <a:ext cx="2611028" cy="215444"/>
          </a:xfrm>
          <a:prstGeom prst="rect">
            <a:avLst/>
          </a:prstGeom>
        </p:spPr>
        <p:txBody>
          <a:bodyPr wrap="square">
            <a:spAutoFit/>
          </a:bodyPr>
          <a:lstStyle/>
          <a:p>
            <a:r>
              <a:rPr lang="en-GB" sz="800" b="1" dirty="0">
                <a:solidFill>
                  <a:srgbClr val="002060"/>
                </a:solidFill>
              </a:rPr>
              <a:t>2. Red </a:t>
            </a:r>
          </a:p>
        </p:txBody>
      </p:sp>
      <p:sp>
        <p:nvSpPr>
          <p:cNvPr id="29" name="Rectangle 28">
            <a:extLst>
              <a:ext uri="{FF2B5EF4-FFF2-40B4-BE49-F238E27FC236}">
                <a16:creationId xmlns:a16="http://schemas.microsoft.com/office/drawing/2014/main" id="{C6A37F6D-E6BA-4366-AF62-7A5D70CF7493}"/>
              </a:ext>
            </a:extLst>
          </p:cNvPr>
          <p:cNvSpPr/>
          <p:nvPr/>
        </p:nvSpPr>
        <p:spPr>
          <a:xfrm>
            <a:off x="6987495" y="641838"/>
            <a:ext cx="2072642" cy="369332"/>
          </a:xfrm>
          <a:prstGeom prst="rect">
            <a:avLst/>
          </a:prstGeom>
          <a:ln>
            <a:solidFill>
              <a:schemeClr val="tx1"/>
            </a:solidFill>
          </a:ln>
        </p:spPr>
        <p:txBody>
          <a:bodyPr wrap="square">
            <a:spAutoFit/>
          </a:bodyPr>
          <a:lstStyle/>
          <a:p>
            <a:pPr algn="ctr"/>
            <a:endParaRPr lang="en-GB" dirty="0">
              <a:solidFill>
                <a:srgbClr val="002060"/>
              </a:solidFill>
            </a:endParaRPr>
          </a:p>
        </p:txBody>
      </p:sp>
      <p:grpSp>
        <p:nvGrpSpPr>
          <p:cNvPr id="42" name="Group 41">
            <a:extLst>
              <a:ext uri="{FF2B5EF4-FFF2-40B4-BE49-F238E27FC236}">
                <a16:creationId xmlns:a16="http://schemas.microsoft.com/office/drawing/2014/main" id="{B948E6A2-22D3-4C0F-9E97-9E47273751D6}"/>
              </a:ext>
            </a:extLst>
          </p:cNvPr>
          <p:cNvGrpSpPr/>
          <p:nvPr/>
        </p:nvGrpSpPr>
        <p:grpSpPr>
          <a:xfrm>
            <a:off x="572649" y="6001070"/>
            <a:ext cx="4254528" cy="822010"/>
            <a:chOff x="4323299" y="5998032"/>
            <a:chExt cx="4358802" cy="738664"/>
          </a:xfrm>
        </p:grpSpPr>
        <p:sp>
          <p:nvSpPr>
            <p:cNvPr id="31" name="TextBox 30">
              <a:extLst>
                <a:ext uri="{FF2B5EF4-FFF2-40B4-BE49-F238E27FC236}">
                  <a16:creationId xmlns:a16="http://schemas.microsoft.com/office/drawing/2014/main" id="{7AC10C19-1A5E-4B62-B62E-DB61F05A1141}"/>
                </a:ext>
              </a:extLst>
            </p:cNvPr>
            <p:cNvSpPr txBox="1"/>
            <p:nvPr/>
          </p:nvSpPr>
          <p:spPr>
            <a:xfrm>
              <a:off x="4323299" y="5998032"/>
              <a:ext cx="3564367" cy="738664"/>
            </a:xfrm>
            <a:prstGeom prst="rect">
              <a:avLst/>
            </a:prstGeom>
            <a:solidFill>
              <a:schemeClr val="bg1"/>
            </a:solidFill>
            <a:ln>
              <a:solidFill>
                <a:srgbClr val="FF0000"/>
              </a:solidFill>
            </a:ln>
          </p:spPr>
          <p:txBody>
            <a:bodyPr wrap="square" rtlCol="0">
              <a:spAutoFit/>
            </a:bodyPr>
            <a:lstStyle/>
            <a:p>
              <a:r>
                <a:rPr lang="en-GB" sz="1050" dirty="0">
                  <a:solidFill>
                    <a:srgbClr val="002060"/>
                  </a:solidFill>
                </a:rPr>
                <a:t>Whenever you are near water:     </a:t>
              </a:r>
            </a:p>
            <a:p>
              <a:pPr marL="285750" indent="-285750">
                <a:buFont typeface="Wingdings" panose="05000000000000000000" pitchFamily="2" charset="2"/>
                <a:buChar char="§"/>
              </a:pPr>
              <a:r>
                <a:rPr lang="en-GB" sz="1050" dirty="0">
                  <a:solidFill>
                    <a:srgbClr val="002060"/>
                  </a:solidFill>
                </a:rPr>
                <a:t>Stop and Think</a:t>
              </a:r>
            </a:p>
            <a:p>
              <a:pPr marL="285750" indent="-285750">
                <a:buFont typeface="Wingdings" panose="05000000000000000000" pitchFamily="2" charset="2"/>
                <a:buChar char="§"/>
              </a:pPr>
              <a:r>
                <a:rPr lang="en-GB" sz="1050" dirty="0">
                  <a:solidFill>
                    <a:srgbClr val="002060"/>
                  </a:solidFill>
                </a:rPr>
                <a:t>Stay Together</a:t>
              </a:r>
            </a:p>
            <a:p>
              <a:endParaRPr lang="en-GB" sz="1050" dirty="0"/>
            </a:p>
          </p:txBody>
        </p:sp>
        <p:sp>
          <p:nvSpPr>
            <p:cNvPr id="32" name="TextBox 31">
              <a:extLst>
                <a:ext uri="{FF2B5EF4-FFF2-40B4-BE49-F238E27FC236}">
                  <a16:creationId xmlns:a16="http://schemas.microsoft.com/office/drawing/2014/main" id="{43FA07BB-F1E4-4C00-A5F1-ED471820C096}"/>
                </a:ext>
              </a:extLst>
            </p:cNvPr>
            <p:cNvSpPr txBox="1"/>
            <p:nvPr/>
          </p:nvSpPr>
          <p:spPr>
            <a:xfrm>
              <a:off x="6435011" y="6035497"/>
              <a:ext cx="2247090" cy="577081"/>
            </a:xfrm>
            <a:prstGeom prst="rect">
              <a:avLst/>
            </a:prstGeom>
            <a:noFill/>
          </p:spPr>
          <p:txBody>
            <a:bodyPr wrap="square">
              <a:spAutoFit/>
            </a:bodyPr>
            <a:lstStyle/>
            <a:p>
              <a:r>
                <a:rPr lang="en-GB" sz="1050" dirty="0">
                  <a:solidFill>
                    <a:srgbClr val="FF0000"/>
                  </a:solidFill>
                </a:rPr>
                <a:t>In an emergency: </a:t>
              </a:r>
            </a:p>
            <a:p>
              <a:pPr marL="285750" indent="-285750">
                <a:buFont typeface="Arial" panose="020B0604020202020204" pitchFamily="34" charset="0"/>
                <a:buChar char="•"/>
              </a:pPr>
              <a:r>
                <a:rPr lang="en-GB" sz="1050" dirty="0">
                  <a:solidFill>
                    <a:srgbClr val="FF0000"/>
                  </a:solidFill>
                </a:rPr>
                <a:t>Call 999</a:t>
              </a:r>
            </a:p>
            <a:p>
              <a:pPr marL="285750" indent="-285750">
                <a:buFont typeface="Arial" panose="020B0604020202020204" pitchFamily="34" charset="0"/>
                <a:buChar char="•"/>
              </a:pPr>
              <a:r>
                <a:rPr lang="en-GB" sz="1050" dirty="0">
                  <a:solidFill>
                    <a:srgbClr val="FF0000"/>
                  </a:solidFill>
                </a:rPr>
                <a:t>Float</a:t>
              </a:r>
            </a:p>
          </p:txBody>
        </p:sp>
      </p:grpSp>
      <p:sp>
        <p:nvSpPr>
          <p:cNvPr id="34" name="Rectangle 33">
            <a:extLst>
              <a:ext uri="{FF2B5EF4-FFF2-40B4-BE49-F238E27FC236}">
                <a16:creationId xmlns:a16="http://schemas.microsoft.com/office/drawing/2014/main" id="{FF227C5F-6681-4D7E-A69A-6DCF2C18A440}"/>
              </a:ext>
            </a:extLst>
          </p:cNvPr>
          <p:cNvSpPr/>
          <p:nvPr/>
        </p:nvSpPr>
        <p:spPr>
          <a:xfrm>
            <a:off x="62591" y="1919532"/>
            <a:ext cx="3969187" cy="172059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A19B5F60-0E9D-445B-B9E5-515EED6A682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400"/>
          <a:stretch/>
        </p:blipFill>
        <p:spPr>
          <a:xfrm>
            <a:off x="127968" y="2165944"/>
            <a:ext cx="2388375" cy="1410317"/>
          </a:xfrm>
          <a:prstGeom prst="rect">
            <a:avLst/>
          </a:prstGeom>
        </p:spPr>
      </p:pic>
      <p:sp>
        <p:nvSpPr>
          <p:cNvPr id="35" name="TextBox 34">
            <a:extLst>
              <a:ext uri="{FF2B5EF4-FFF2-40B4-BE49-F238E27FC236}">
                <a16:creationId xmlns:a16="http://schemas.microsoft.com/office/drawing/2014/main" id="{B959FA4E-0198-4C17-A3A0-CDA4C3497EE8}"/>
              </a:ext>
            </a:extLst>
          </p:cNvPr>
          <p:cNvSpPr txBox="1"/>
          <p:nvPr/>
        </p:nvSpPr>
        <p:spPr>
          <a:xfrm>
            <a:off x="40967" y="1927371"/>
            <a:ext cx="3278222" cy="430887"/>
          </a:xfrm>
          <a:prstGeom prst="rect">
            <a:avLst/>
          </a:prstGeom>
          <a:noFill/>
        </p:spPr>
        <p:txBody>
          <a:bodyPr wrap="square" rtlCol="0">
            <a:spAutoFit/>
          </a:bodyPr>
          <a:lstStyle/>
          <a:p>
            <a:r>
              <a:rPr lang="en-GB" sz="1100" dirty="0">
                <a:solidFill>
                  <a:srgbClr val="002060"/>
                </a:solidFill>
                <a:latin typeface="+mn-lt"/>
              </a:rPr>
              <a:t>To spot rip currents look out for:</a:t>
            </a:r>
          </a:p>
          <a:p>
            <a:endParaRPr lang="en-GB" sz="1100" dirty="0"/>
          </a:p>
        </p:txBody>
      </p:sp>
      <p:sp>
        <p:nvSpPr>
          <p:cNvPr id="36" name="TextBox 35">
            <a:extLst>
              <a:ext uri="{FF2B5EF4-FFF2-40B4-BE49-F238E27FC236}">
                <a16:creationId xmlns:a16="http://schemas.microsoft.com/office/drawing/2014/main" id="{15EEC588-CAB4-4DFD-9631-491EA44897E2}"/>
              </a:ext>
            </a:extLst>
          </p:cNvPr>
          <p:cNvSpPr txBox="1"/>
          <p:nvPr/>
        </p:nvSpPr>
        <p:spPr>
          <a:xfrm>
            <a:off x="2536402" y="2116685"/>
            <a:ext cx="1400782" cy="1390189"/>
          </a:xfrm>
          <a:prstGeom prst="rect">
            <a:avLst/>
          </a:prstGeom>
          <a:noFill/>
        </p:spPr>
        <p:txBody>
          <a:bodyPr wrap="square" rtlCol="0">
            <a:spAutoFit/>
          </a:bodyPr>
          <a:lstStyle/>
          <a:p>
            <a:pPr>
              <a:lnSpc>
                <a:spcPct val="150000"/>
              </a:lnSpc>
            </a:pPr>
            <a:r>
              <a:rPr lang="en-GB" sz="1100" dirty="0"/>
              <a:t>1.</a:t>
            </a:r>
          </a:p>
          <a:p>
            <a:pPr>
              <a:lnSpc>
                <a:spcPct val="150000"/>
              </a:lnSpc>
            </a:pPr>
            <a:r>
              <a:rPr lang="en-GB" sz="1100" dirty="0"/>
              <a:t>2.</a:t>
            </a:r>
          </a:p>
          <a:p>
            <a:pPr>
              <a:lnSpc>
                <a:spcPct val="150000"/>
              </a:lnSpc>
            </a:pPr>
            <a:r>
              <a:rPr lang="en-GB" sz="1100" dirty="0"/>
              <a:t>3.</a:t>
            </a:r>
          </a:p>
          <a:p>
            <a:pPr>
              <a:lnSpc>
                <a:spcPct val="150000"/>
              </a:lnSpc>
            </a:pPr>
            <a:r>
              <a:rPr lang="en-GB" sz="1100" dirty="0"/>
              <a:t>4.</a:t>
            </a:r>
          </a:p>
          <a:p>
            <a:pPr>
              <a:lnSpc>
                <a:spcPct val="150000"/>
              </a:lnSpc>
            </a:pPr>
            <a:r>
              <a:rPr lang="en-GB" sz="1100" dirty="0"/>
              <a:t>5</a:t>
            </a:r>
            <a:r>
              <a:rPr lang="en-GB" sz="1400" dirty="0"/>
              <a:t>.</a:t>
            </a:r>
          </a:p>
        </p:txBody>
      </p:sp>
      <p:sp>
        <p:nvSpPr>
          <p:cNvPr id="38" name="TextBox 37">
            <a:extLst>
              <a:ext uri="{FF2B5EF4-FFF2-40B4-BE49-F238E27FC236}">
                <a16:creationId xmlns:a16="http://schemas.microsoft.com/office/drawing/2014/main" id="{85539CE0-AA83-497B-BEE2-1A9ABD6A9DD5}"/>
              </a:ext>
            </a:extLst>
          </p:cNvPr>
          <p:cNvSpPr txBox="1"/>
          <p:nvPr/>
        </p:nvSpPr>
        <p:spPr>
          <a:xfrm>
            <a:off x="4081404" y="1058274"/>
            <a:ext cx="4964688" cy="2192908"/>
          </a:xfrm>
          <a:prstGeom prst="rect">
            <a:avLst/>
          </a:prstGeom>
          <a:noFill/>
          <a:ln>
            <a:solidFill>
              <a:schemeClr val="tx1"/>
            </a:solidFill>
          </a:ln>
        </p:spPr>
        <p:txBody>
          <a:bodyPr wrap="square">
            <a:spAutoFit/>
          </a:bodyPr>
          <a:lstStyle/>
          <a:p>
            <a:r>
              <a:rPr lang="en-GB" sz="1050" dirty="0">
                <a:solidFill>
                  <a:srgbClr val="002060"/>
                </a:solidFill>
              </a:rPr>
              <a:t>Longshore currents run ______ the beach.</a:t>
            </a:r>
          </a:p>
          <a:p>
            <a:endParaRPr lang="en-GB" sz="1050" dirty="0">
              <a:solidFill>
                <a:srgbClr val="002060"/>
              </a:solidFill>
            </a:endParaRPr>
          </a:p>
          <a:p>
            <a:r>
              <a:rPr lang="en-GB" sz="1050" dirty="0">
                <a:solidFill>
                  <a:srgbClr val="002060"/>
                </a:solidFill>
              </a:rPr>
              <a:t>When you’re in the ____ , these ________ can carry you ______ the beach away from where you got into the water, and may even carry you to an area where you can’t get out or towards a ___ _______.</a:t>
            </a:r>
          </a:p>
          <a:p>
            <a:endParaRPr lang="en-GB" sz="1050" dirty="0">
              <a:solidFill>
                <a:srgbClr val="002060"/>
              </a:solidFill>
            </a:endParaRPr>
          </a:p>
          <a:p>
            <a:r>
              <a:rPr lang="en-GB" sz="1050" dirty="0">
                <a:solidFill>
                  <a:srgbClr val="002060"/>
                </a:solidFill>
              </a:rPr>
              <a:t>Longshore currents can be __________ to spot, but look for the waves coming ___ at an angle to the beach, and __________  on the beach which are used to stop the sand washing up the beach with the longshore current.</a:t>
            </a:r>
          </a:p>
          <a:p>
            <a:endParaRPr lang="en-GB" sz="1050" dirty="0">
              <a:solidFill>
                <a:srgbClr val="002060"/>
              </a:solidFill>
            </a:endParaRPr>
          </a:p>
          <a:p>
            <a:pPr algn="ctr"/>
            <a:r>
              <a:rPr lang="en-GB" sz="1100" b="1" dirty="0">
                <a:solidFill>
                  <a:srgbClr val="002060"/>
                </a:solidFill>
              </a:rPr>
              <a:t>IN 	GROYNES	ALONG	DIFFICULT	SEA					CURRENTS	ALONG	RIP CURRENT</a:t>
            </a:r>
          </a:p>
        </p:txBody>
      </p:sp>
      <p:sp>
        <p:nvSpPr>
          <p:cNvPr id="41" name="TextBox 40">
            <a:extLst>
              <a:ext uri="{FF2B5EF4-FFF2-40B4-BE49-F238E27FC236}">
                <a16:creationId xmlns:a16="http://schemas.microsoft.com/office/drawing/2014/main" id="{C8D91547-F40E-4AE9-86D4-DA0083CF0B70}"/>
              </a:ext>
            </a:extLst>
          </p:cNvPr>
          <p:cNvSpPr txBox="1"/>
          <p:nvPr/>
        </p:nvSpPr>
        <p:spPr>
          <a:xfrm>
            <a:off x="4777989" y="3700261"/>
            <a:ext cx="3967126" cy="2292935"/>
          </a:xfrm>
          <a:prstGeom prst="rect">
            <a:avLst/>
          </a:prstGeom>
          <a:noFill/>
          <a:ln>
            <a:noFill/>
          </a:ln>
        </p:spPr>
        <p:txBody>
          <a:bodyPr wrap="square" rtlCol="0">
            <a:spAutoFit/>
          </a:bodyPr>
          <a:lstStyle/>
          <a:p>
            <a:r>
              <a:rPr lang="en-GB" sz="1100" b="1" dirty="0">
                <a:solidFill>
                  <a:srgbClr val="002060"/>
                </a:solidFill>
              </a:rPr>
              <a:t>How many high and low tides are there per day?</a:t>
            </a:r>
          </a:p>
          <a:p>
            <a:endParaRPr lang="en-GB" sz="1100" dirty="0">
              <a:solidFill>
                <a:srgbClr val="002060"/>
              </a:solidFill>
            </a:endParaRPr>
          </a:p>
          <a:p>
            <a:endParaRPr lang="en-GB" sz="1100" dirty="0">
              <a:solidFill>
                <a:srgbClr val="002060"/>
              </a:solidFill>
            </a:endParaRPr>
          </a:p>
          <a:p>
            <a:endParaRPr lang="en-GB" sz="1100" b="1" dirty="0">
              <a:solidFill>
                <a:srgbClr val="002060"/>
              </a:solidFill>
            </a:endParaRPr>
          </a:p>
          <a:p>
            <a:r>
              <a:rPr lang="en-GB" sz="1100" b="1" dirty="0">
                <a:solidFill>
                  <a:srgbClr val="002060"/>
                </a:solidFill>
              </a:rPr>
              <a:t>How might someone check the tide times to ensure safety?</a:t>
            </a:r>
          </a:p>
          <a:p>
            <a:endParaRPr lang="en-GB" sz="1100" b="1" dirty="0">
              <a:solidFill>
                <a:srgbClr val="002060"/>
              </a:solidFill>
            </a:endParaRPr>
          </a:p>
          <a:p>
            <a:endParaRPr lang="en-GB" sz="1100" b="1" dirty="0">
              <a:solidFill>
                <a:srgbClr val="002060"/>
              </a:solidFill>
            </a:endParaRPr>
          </a:p>
          <a:p>
            <a:endParaRPr lang="en-GB" sz="1100" b="1" dirty="0">
              <a:solidFill>
                <a:srgbClr val="002060"/>
              </a:solidFill>
            </a:endParaRPr>
          </a:p>
          <a:p>
            <a:endParaRPr lang="en-GB" sz="1100" dirty="0">
              <a:solidFill>
                <a:srgbClr val="002060"/>
              </a:solidFill>
            </a:endParaRPr>
          </a:p>
          <a:p>
            <a:r>
              <a:rPr lang="en-GB" sz="1100" b="1" dirty="0">
                <a:solidFill>
                  <a:schemeClr val="accent5">
                    <a:lumMod val="75000"/>
                  </a:schemeClr>
                </a:solidFill>
              </a:rPr>
              <a:t>How can the action of the tides and the shape of the cliffs lead to people needing to be rescued by helicopter?</a:t>
            </a:r>
          </a:p>
        </p:txBody>
      </p:sp>
      <p:pic>
        <p:nvPicPr>
          <p:cNvPr id="44" name="Picture 43">
            <a:extLst>
              <a:ext uri="{FF2B5EF4-FFF2-40B4-BE49-F238E27FC236}">
                <a16:creationId xmlns:a16="http://schemas.microsoft.com/office/drawing/2014/main" id="{4D827609-7AE7-4A3C-A76B-083643EF8EB9}"/>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19731" y="3888887"/>
            <a:ext cx="642688" cy="570385"/>
          </a:xfrm>
          <a:prstGeom prst="rect">
            <a:avLst/>
          </a:prstGeom>
        </p:spPr>
      </p:pic>
      <p:pic>
        <p:nvPicPr>
          <p:cNvPr id="52" name="Picture 51">
            <a:extLst>
              <a:ext uri="{FF2B5EF4-FFF2-40B4-BE49-F238E27FC236}">
                <a16:creationId xmlns:a16="http://schemas.microsoft.com/office/drawing/2014/main" id="{C01835EF-CD81-4199-912C-662476BEE90E}"/>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191387" y="3648300"/>
            <a:ext cx="1864504" cy="2279510"/>
          </a:xfrm>
          <a:prstGeom prst="rect">
            <a:avLst/>
          </a:prstGeom>
        </p:spPr>
      </p:pic>
      <p:sp>
        <p:nvSpPr>
          <p:cNvPr id="57" name="TextBox 56">
            <a:extLst>
              <a:ext uri="{FF2B5EF4-FFF2-40B4-BE49-F238E27FC236}">
                <a16:creationId xmlns:a16="http://schemas.microsoft.com/office/drawing/2014/main" id="{396407E8-8618-4B75-945D-2EAFB1EBBEF9}"/>
              </a:ext>
            </a:extLst>
          </p:cNvPr>
          <p:cNvSpPr txBox="1"/>
          <p:nvPr/>
        </p:nvSpPr>
        <p:spPr>
          <a:xfrm>
            <a:off x="652277" y="3772298"/>
            <a:ext cx="1784172" cy="784830"/>
          </a:xfrm>
          <a:prstGeom prst="rect">
            <a:avLst/>
          </a:prstGeom>
          <a:noFill/>
        </p:spPr>
        <p:txBody>
          <a:bodyPr wrap="square">
            <a:spAutoFit/>
          </a:bodyPr>
          <a:lstStyle/>
          <a:p>
            <a:pPr algn="ctr"/>
            <a:r>
              <a:rPr lang="en-GB" sz="900" b="1" dirty="0">
                <a:solidFill>
                  <a:srgbClr val="FF0000"/>
                </a:solidFill>
              </a:rPr>
              <a:t>The wind can blow people on inflatables out to sea, and surface chop can make it difficult to swim back towards the shore. </a:t>
            </a:r>
          </a:p>
        </p:txBody>
      </p:sp>
      <p:sp>
        <p:nvSpPr>
          <p:cNvPr id="56" name="TextBox 55">
            <a:extLst>
              <a:ext uri="{FF2B5EF4-FFF2-40B4-BE49-F238E27FC236}">
                <a16:creationId xmlns:a16="http://schemas.microsoft.com/office/drawing/2014/main" id="{06E1EBE6-ECFF-403E-8007-C43388D9C9D9}"/>
              </a:ext>
            </a:extLst>
          </p:cNvPr>
          <p:cNvSpPr txBox="1"/>
          <p:nvPr/>
        </p:nvSpPr>
        <p:spPr>
          <a:xfrm>
            <a:off x="2456316" y="4195686"/>
            <a:ext cx="1909696" cy="230832"/>
          </a:xfrm>
          <a:prstGeom prst="rect">
            <a:avLst/>
          </a:prstGeom>
          <a:noFill/>
        </p:spPr>
        <p:txBody>
          <a:bodyPr wrap="square" rtlCol="0">
            <a:spAutoFit/>
          </a:bodyPr>
          <a:lstStyle/>
          <a:p>
            <a:r>
              <a:rPr lang="en-GB" sz="900" b="1" dirty="0">
                <a:highlight>
                  <a:srgbClr val="FFFFFF"/>
                </a:highlight>
              </a:rPr>
              <a:t>What is surface chop?</a:t>
            </a:r>
          </a:p>
        </p:txBody>
      </p:sp>
      <p:cxnSp>
        <p:nvCxnSpPr>
          <p:cNvPr id="59" name="Straight Connector 58">
            <a:extLst>
              <a:ext uri="{FF2B5EF4-FFF2-40B4-BE49-F238E27FC236}">
                <a16:creationId xmlns:a16="http://schemas.microsoft.com/office/drawing/2014/main" id="{0283C16B-F7C6-4066-91D9-EB8F15B51297}"/>
              </a:ext>
            </a:extLst>
          </p:cNvPr>
          <p:cNvCxnSpPr/>
          <p:nvPr/>
        </p:nvCxnSpPr>
        <p:spPr>
          <a:xfrm>
            <a:off x="2345969" y="4589495"/>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CAC3D20-45D6-4F83-9DFC-DFA35C882389}"/>
              </a:ext>
            </a:extLst>
          </p:cNvPr>
          <p:cNvCxnSpPr/>
          <p:nvPr/>
        </p:nvCxnSpPr>
        <p:spPr>
          <a:xfrm>
            <a:off x="2345969" y="4762090"/>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46DC464-22CA-4742-8157-E7E988A24EA8}"/>
              </a:ext>
            </a:extLst>
          </p:cNvPr>
          <p:cNvCxnSpPr/>
          <p:nvPr/>
        </p:nvCxnSpPr>
        <p:spPr>
          <a:xfrm>
            <a:off x="2325571" y="4943914"/>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074683F-C258-4A0C-B775-AA65FD616736}"/>
              </a:ext>
            </a:extLst>
          </p:cNvPr>
          <p:cNvCxnSpPr/>
          <p:nvPr/>
        </p:nvCxnSpPr>
        <p:spPr>
          <a:xfrm>
            <a:off x="2336204" y="5114036"/>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21E3373-6FD6-46B6-A432-4C117588E973}"/>
              </a:ext>
            </a:extLst>
          </p:cNvPr>
          <p:cNvCxnSpPr/>
          <p:nvPr/>
        </p:nvCxnSpPr>
        <p:spPr>
          <a:xfrm>
            <a:off x="2264155" y="5262891"/>
            <a:ext cx="1597201" cy="0"/>
          </a:xfrm>
          <a:prstGeom prst="line">
            <a:avLst/>
          </a:prstGeom>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964F1589-6F68-4722-A3A7-C233EA066EDE}"/>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81031" y="4558025"/>
            <a:ext cx="1527618" cy="1352660"/>
          </a:xfrm>
          <a:prstGeom prst="rect">
            <a:avLst/>
          </a:prstGeom>
        </p:spPr>
      </p:pic>
      <p:sp>
        <p:nvSpPr>
          <p:cNvPr id="66" name="TextBox 65">
            <a:extLst>
              <a:ext uri="{FF2B5EF4-FFF2-40B4-BE49-F238E27FC236}">
                <a16:creationId xmlns:a16="http://schemas.microsoft.com/office/drawing/2014/main" id="{390EFCC3-86F0-44E2-994B-AAD682B5EFC2}"/>
              </a:ext>
            </a:extLst>
          </p:cNvPr>
          <p:cNvSpPr txBox="1"/>
          <p:nvPr/>
        </p:nvSpPr>
        <p:spPr>
          <a:xfrm>
            <a:off x="127968" y="4803831"/>
            <a:ext cx="1619509" cy="600164"/>
          </a:xfrm>
          <a:prstGeom prst="rect">
            <a:avLst/>
          </a:prstGeom>
          <a:noFill/>
        </p:spPr>
        <p:txBody>
          <a:bodyPr wrap="square">
            <a:spAutoFit/>
          </a:bodyPr>
          <a:lstStyle/>
          <a:p>
            <a:pPr algn="ctr"/>
            <a:r>
              <a:rPr lang="en-GB" sz="1100" b="1" dirty="0">
                <a:highlight>
                  <a:srgbClr val="FFFFFF"/>
                </a:highlight>
              </a:rPr>
              <a:t>Do offshore winds blow towards the land or out to sea?</a:t>
            </a:r>
          </a:p>
        </p:txBody>
      </p:sp>
      <p:sp>
        <p:nvSpPr>
          <p:cNvPr id="39" name="Rectangle 38">
            <a:extLst>
              <a:ext uri="{FF2B5EF4-FFF2-40B4-BE49-F238E27FC236}">
                <a16:creationId xmlns:a16="http://schemas.microsoft.com/office/drawing/2014/main" id="{AE3F101F-6722-44EC-9687-160A1574C6EA}"/>
              </a:ext>
            </a:extLst>
          </p:cNvPr>
          <p:cNvSpPr/>
          <p:nvPr/>
        </p:nvSpPr>
        <p:spPr>
          <a:xfrm>
            <a:off x="4296448" y="641838"/>
            <a:ext cx="2366352" cy="369332"/>
          </a:xfrm>
          <a:prstGeom prst="rect">
            <a:avLst/>
          </a:prstGeom>
          <a:ln>
            <a:solidFill>
              <a:schemeClr val="tx1"/>
            </a:solidFill>
          </a:ln>
        </p:spPr>
        <p:txBody>
          <a:bodyPr wrap="square">
            <a:spAutoFit/>
          </a:bodyPr>
          <a:lstStyle/>
          <a:p>
            <a:pPr algn="ctr"/>
            <a:endParaRPr lang="en-GB" dirty="0">
              <a:solidFill>
                <a:srgbClr val="002060"/>
              </a:solidFill>
            </a:endParaRPr>
          </a:p>
        </p:txBody>
      </p:sp>
      <p:sp>
        <p:nvSpPr>
          <p:cNvPr id="40" name="Rectangle 39">
            <a:extLst>
              <a:ext uri="{FF2B5EF4-FFF2-40B4-BE49-F238E27FC236}">
                <a16:creationId xmlns:a16="http://schemas.microsoft.com/office/drawing/2014/main" id="{59C23673-BEE9-460B-A8D3-FBA133C6CBAA}"/>
              </a:ext>
            </a:extLst>
          </p:cNvPr>
          <p:cNvSpPr/>
          <p:nvPr/>
        </p:nvSpPr>
        <p:spPr>
          <a:xfrm>
            <a:off x="6987494" y="120417"/>
            <a:ext cx="2058597" cy="369332"/>
          </a:xfrm>
          <a:prstGeom prst="rect">
            <a:avLst/>
          </a:prstGeom>
          <a:ln>
            <a:solidFill>
              <a:schemeClr val="tx1"/>
            </a:solidFill>
          </a:ln>
        </p:spPr>
        <p:txBody>
          <a:bodyPr wrap="square">
            <a:spAutoFit/>
          </a:bodyPr>
          <a:lstStyle/>
          <a:p>
            <a:pPr algn="ctr"/>
            <a:endParaRPr lang="en-GB" dirty="0">
              <a:solidFill>
                <a:srgbClr val="002060"/>
              </a:solidFill>
            </a:endParaRPr>
          </a:p>
        </p:txBody>
      </p:sp>
      <p:pic>
        <p:nvPicPr>
          <p:cNvPr id="14" name="Content Placeholder 12">
            <a:extLst>
              <a:ext uri="{FF2B5EF4-FFF2-40B4-BE49-F238E27FC236}">
                <a16:creationId xmlns:a16="http://schemas.microsoft.com/office/drawing/2014/main" id="{1F02DEBA-85B7-40AC-AF0A-95B2842429B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6475988" y="614771"/>
            <a:ext cx="466977" cy="380815"/>
          </a:xfrm>
          <a:prstGeom prst="rect">
            <a:avLst/>
          </a:prstGeom>
        </p:spPr>
      </p:pic>
      <p:pic>
        <p:nvPicPr>
          <p:cNvPr id="16" name="Picture 15">
            <a:extLst>
              <a:ext uri="{FF2B5EF4-FFF2-40B4-BE49-F238E27FC236}">
                <a16:creationId xmlns:a16="http://schemas.microsoft.com/office/drawing/2014/main" id="{797F9418-7F57-4361-BD66-0FC7CAF768C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8686943" y="55220"/>
            <a:ext cx="438616" cy="344241"/>
          </a:xfrm>
          <a:prstGeom prst="rect">
            <a:avLst/>
          </a:prstGeom>
        </p:spPr>
      </p:pic>
      <p:pic>
        <p:nvPicPr>
          <p:cNvPr id="17" name="Picture 16">
            <a:extLst>
              <a:ext uri="{FF2B5EF4-FFF2-40B4-BE49-F238E27FC236}">
                <a16:creationId xmlns:a16="http://schemas.microsoft.com/office/drawing/2014/main" id="{F12549EF-486B-43D6-96B1-8ED2E96C368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51489" y="559870"/>
            <a:ext cx="595046" cy="235953"/>
          </a:xfrm>
          <a:prstGeom prst="rect">
            <a:avLst/>
          </a:prstGeom>
        </p:spPr>
      </p:pic>
      <p:sp>
        <p:nvSpPr>
          <p:cNvPr id="43" name="Rectangle 42">
            <a:extLst>
              <a:ext uri="{FF2B5EF4-FFF2-40B4-BE49-F238E27FC236}">
                <a16:creationId xmlns:a16="http://schemas.microsoft.com/office/drawing/2014/main" id="{CAF1882A-8DC3-4AEB-8C51-36F0131D02F1}"/>
              </a:ext>
            </a:extLst>
          </p:cNvPr>
          <p:cNvSpPr/>
          <p:nvPr/>
        </p:nvSpPr>
        <p:spPr>
          <a:xfrm>
            <a:off x="4296448" y="131968"/>
            <a:ext cx="2338622" cy="369332"/>
          </a:xfrm>
          <a:prstGeom prst="rect">
            <a:avLst/>
          </a:prstGeom>
          <a:ln>
            <a:solidFill>
              <a:schemeClr val="tx1"/>
            </a:solidFill>
          </a:ln>
        </p:spPr>
        <p:txBody>
          <a:bodyPr wrap="square">
            <a:spAutoFit/>
          </a:bodyPr>
          <a:lstStyle/>
          <a:p>
            <a:pPr algn="ctr"/>
            <a:endParaRPr lang="en-GB" dirty="0">
              <a:solidFill>
                <a:srgbClr val="002060"/>
              </a:solidFill>
            </a:endParaRPr>
          </a:p>
        </p:txBody>
      </p:sp>
      <p:pic>
        <p:nvPicPr>
          <p:cNvPr id="15" name="Picture 14">
            <a:extLst>
              <a:ext uri="{FF2B5EF4-FFF2-40B4-BE49-F238E27FC236}">
                <a16:creationId xmlns:a16="http://schemas.microsoft.com/office/drawing/2014/main" id="{44FFDC0E-7CAE-4050-B49F-D5225CA14EE8}"/>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a:stretch/>
        </p:blipFill>
        <p:spPr>
          <a:xfrm>
            <a:off x="6340933" y="104585"/>
            <a:ext cx="520563" cy="395845"/>
          </a:xfrm>
          <a:prstGeom prst="rect">
            <a:avLst/>
          </a:prstGeom>
        </p:spPr>
      </p:pic>
      <p:graphicFrame>
        <p:nvGraphicFramePr>
          <p:cNvPr id="3" name="Table 3">
            <a:extLst>
              <a:ext uri="{FF2B5EF4-FFF2-40B4-BE49-F238E27FC236}">
                <a16:creationId xmlns:a16="http://schemas.microsoft.com/office/drawing/2014/main" id="{BA7B3167-9BB9-4412-A607-2022CAE5D901}"/>
              </a:ext>
            </a:extLst>
          </p:cNvPr>
          <p:cNvGraphicFramePr>
            <a:graphicFrameLocks noGrp="1"/>
          </p:cNvGraphicFramePr>
          <p:nvPr>
            <p:extLst>
              <p:ext uri="{D42A27DB-BD31-4B8C-83A1-F6EECF244321}">
                <p14:modId xmlns:p14="http://schemas.microsoft.com/office/powerpoint/2010/main" val="514655256"/>
              </p:ext>
            </p:extLst>
          </p:nvPr>
        </p:nvGraphicFramePr>
        <p:xfrm>
          <a:off x="42350" y="85478"/>
          <a:ext cx="4029054" cy="1778794"/>
        </p:xfrm>
        <a:graphic>
          <a:graphicData uri="http://schemas.openxmlformats.org/drawingml/2006/table">
            <a:tbl>
              <a:tblPr firstRow="1" bandRow="1">
                <a:tableStyleId>{5C22544A-7EE6-4342-B048-85BDC9FD1C3A}</a:tableStyleId>
              </a:tblPr>
              <a:tblGrid>
                <a:gridCol w="1343018">
                  <a:extLst>
                    <a:ext uri="{9D8B030D-6E8A-4147-A177-3AD203B41FA5}">
                      <a16:colId xmlns:a16="http://schemas.microsoft.com/office/drawing/2014/main" val="1890155762"/>
                    </a:ext>
                  </a:extLst>
                </a:gridCol>
                <a:gridCol w="1343018">
                  <a:extLst>
                    <a:ext uri="{9D8B030D-6E8A-4147-A177-3AD203B41FA5}">
                      <a16:colId xmlns:a16="http://schemas.microsoft.com/office/drawing/2014/main" val="1837190136"/>
                    </a:ext>
                  </a:extLst>
                </a:gridCol>
                <a:gridCol w="1343018">
                  <a:extLst>
                    <a:ext uri="{9D8B030D-6E8A-4147-A177-3AD203B41FA5}">
                      <a16:colId xmlns:a16="http://schemas.microsoft.com/office/drawing/2014/main" val="1587515487"/>
                    </a:ext>
                  </a:extLst>
                </a:gridCol>
              </a:tblGrid>
              <a:tr h="247575">
                <a:tc>
                  <a:txBody>
                    <a:bodyPr/>
                    <a:lstStyle/>
                    <a:p>
                      <a:pPr algn="ctr"/>
                      <a:r>
                        <a:rPr lang="en-GB" sz="1000" dirty="0">
                          <a:solidFill>
                            <a:schemeClr val="tx1"/>
                          </a:solidFill>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1000" dirty="0">
                          <a:solidFill>
                            <a:schemeClr val="tx1"/>
                          </a:solidFill>
                        </a:rPr>
                        <a:t>Last 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GB" sz="1000" dirty="0">
                          <a:solidFill>
                            <a:schemeClr val="tx1"/>
                          </a:solidFill>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83067965"/>
                  </a:ext>
                </a:extLst>
              </a:tr>
              <a:tr h="372979">
                <a:tc>
                  <a:txBody>
                    <a:bodyPr/>
                    <a:lstStyle/>
                    <a:p>
                      <a:pPr algn="ctr"/>
                      <a:r>
                        <a:rPr lang="en-GB" sz="900" dirty="0">
                          <a:solidFill>
                            <a:schemeClr val="tx1"/>
                          </a:solidFill>
                        </a:rPr>
                        <a:t>What is  the manosphere?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900" dirty="0">
                          <a:solidFill>
                            <a:schemeClr val="tx1"/>
                          </a:solidFill>
                        </a:rPr>
                        <a:t>What are county lines?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GB" sz="900" dirty="0">
                          <a:solidFill>
                            <a:schemeClr val="tx1"/>
                          </a:solidFill>
                        </a:rPr>
                        <a:t>What does HSB stand for?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98864363"/>
                  </a:ext>
                </a:extLst>
              </a:tr>
              <a:tr h="421323">
                <a:tc>
                  <a:txBody>
                    <a:bodyPr/>
                    <a:lstStyle/>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059407"/>
                  </a:ext>
                </a:extLst>
              </a:tr>
            </a:tbl>
          </a:graphicData>
        </a:graphic>
      </p:graphicFrame>
      <p:cxnSp>
        <p:nvCxnSpPr>
          <p:cNvPr id="55" name="Straight Connector 54">
            <a:extLst>
              <a:ext uri="{FF2B5EF4-FFF2-40B4-BE49-F238E27FC236}">
                <a16:creationId xmlns:a16="http://schemas.microsoft.com/office/drawing/2014/main" id="{663D6F9A-23EA-4C32-9B62-48AABD2422A7}"/>
              </a:ext>
            </a:extLst>
          </p:cNvPr>
          <p:cNvCxnSpPr/>
          <p:nvPr/>
        </p:nvCxnSpPr>
        <p:spPr>
          <a:xfrm>
            <a:off x="2264155" y="5435667"/>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8604206-3E6A-46DE-97A8-47B3550689D8}"/>
              </a:ext>
            </a:extLst>
          </p:cNvPr>
          <p:cNvCxnSpPr/>
          <p:nvPr/>
        </p:nvCxnSpPr>
        <p:spPr>
          <a:xfrm>
            <a:off x="2309324" y="5613765"/>
            <a:ext cx="159720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13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nodePh="1">
                                  <p:stCondLst>
                                    <p:cond delay="0"/>
                                  </p:stCondLst>
                                  <p:endCondLst>
                                    <p:cond evt="begin" delay="0">
                                      <p:tn val="15"/>
                                    </p:cond>
                                  </p:end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nodePh="1">
                                  <p:stCondLst>
                                    <p:cond delay="0"/>
                                  </p:stCondLst>
                                  <p:endCondLst>
                                    <p:cond evt="begin" delay="0">
                                      <p:tn val="20"/>
                                    </p:cond>
                                  </p:end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9" grpId="0" animBg="1"/>
      <p:bldP spid="40" grpId="0" animBg="1"/>
      <p:bldP spid="4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8E6CE3-2674-46B6-9904-4C847E011E9A}"/>
              </a:ext>
            </a:extLst>
          </p:cNvPr>
          <p:cNvSpPr/>
          <p:nvPr/>
        </p:nvSpPr>
        <p:spPr>
          <a:xfrm>
            <a:off x="-40968" y="-1"/>
            <a:ext cx="9184967" cy="68338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6" name="Picture 2">
            <a:extLst>
              <a:ext uri="{FF2B5EF4-FFF2-40B4-BE49-F238E27FC236}">
                <a16:creationId xmlns:a16="http://schemas.microsoft.com/office/drawing/2014/main" id="{A6CFA447-79C6-4F10-905A-4B8D4E4A5E9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2457"/>
          <a:stretch/>
        </p:blipFill>
        <p:spPr bwMode="auto">
          <a:xfrm>
            <a:off x="4093134" y="3313870"/>
            <a:ext cx="4964688" cy="35321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660" y="53214"/>
            <a:ext cx="3004039" cy="461665"/>
          </a:xfrm>
          <a:prstGeom prst="rect">
            <a:avLst/>
          </a:prstGeom>
          <a:noFill/>
        </p:spPr>
        <p:txBody>
          <a:bodyPr wrap="square" rtlCol="0">
            <a:spAutoFit/>
          </a:bodyPr>
          <a:lstStyle/>
          <a:p>
            <a:r>
              <a:rPr lang="en-US" sz="1200">
                <a:solidFill>
                  <a:schemeClr val="bg1"/>
                </a:solidFill>
                <a:latin typeface="Century Gothic" panose="020B0502020202020204" pitchFamily="34" charset="0"/>
              </a:rPr>
              <a:t>Year </a:t>
            </a:r>
            <a:r>
              <a:rPr lang="en-US" sz="1200" dirty="0">
                <a:solidFill>
                  <a:schemeClr val="bg1"/>
                </a:solidFill>
                <a:latin typeface="Century Gothic" panose="020B0502020202020204" pitchFamily="34" charset="0"/>
              </a:rPr>
              <a:t>10</a:t>
            </a:r>
          </a:p>
          <a:p>
            <a:r>
              <a:rPr lang="en-US" sz="1200" dirty="0">
                <a:solidFill>
                  <a:schemeClr val="bg1"/>
                </a:solidFill>
                <a:latin typeface="Century Gothic" panose="020B0502020202020204" pitchFamily="34" charset="0"/>
              </a:rPr>
              <a:t>Community Cohesion</a:t>
            </a:r>
          </a:p>
        </p:txBody>
      </p:sp>
      <p:pic>
        <p:nvPicPr>
          <p:cNvPr id="11" name="Picture 10" descr="Personal Development Logo.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67" y="6035497"/>
            <a:ext cx="497740" cy="729043"/>
          </a:xfrm>
          <a:prstGeom prst="rect">
            <a:avLst/>
          </a:prstGeom>
        </p:spPr>
      </p:pic>
      <p:sp>
        <p:nvSpPr>
          <p:cNvPr id="18" name="Rectangle 17">
            <a:extLst>
              <a:ext uri="{FF2B5EF4-FFF2-40B4-BE49-F238E27FC236}">
                <a16:creationId xmlns:a16="http://schemas.microsoft.com/office/drawing/2014/main" id="{03E5FCA0-CEE9-4192-BC2E-6569A02BA105}"/>
              </a:ext>
            </a:extLst>
          </p:cNvPr>
          <p:cNvSpPr/>
          <p:nvPr/>
        </p:nvSpPr>
        <p:spPr>
          <a:xfrm>
            <a:off x="4181717" y="-50636"/>
            <a:ext cx="2611028" cy="215444"/>
          </a:xfrm>
          <a:prstGeom prst="rect">
            <a:avLst/>
          </a:prstGeom>
        </p:spPr>
        <p:txBody>
          <a:bodyPr wrap="square">
            <a:spAutoFit/>
          </a:bodyPr>
          <a:lstStyle/>
          <a:p>
            <a:r>
              <a:rPr lang="en-GB" sz="800" b="1" dirty="0">
                <a:solidFill>
                  <a:srgbClr val="002060"/>
                </a:solidFill>
              </a:rPr>
              <a:t>1. Red &amp; Yellow</a:t>
            </a:r>
          </a:p>
        </p:txBody>
      </p:sp>
      <p:sp>
        <p:nvSpPr>
          <p:cNvPr id="20" name="Rectangle 19">
            <a:extLst>
              <a:ext uri="{FF2B5EF4-FFF2-40B4-BE49-F238E27FC236}">
                <a16:creationId xmlns:a16="http://schemas.microsoft.com/office/drawing/2014/main" id="{6C128BD0-FF03-45D4-8399-EB6B83E03FAF}"/>
              </a:ext>
            </a:extLst>
          </p:cNvPr>
          <p:cNvSpPr/>
          <p:nvPr/>
        </p:nvSpPr>
        <p:spPr>
          <a:xfrm>
            <a:off x="6896847" y="-50241"/>
            <a:ext cx="1772024" cy="215444"/>
          </a:xfrm>
          <a:prstGeom prst="rect">
            <a:avLst/>
          </a:prstGeom>
        </p:spPr>
        <p:txBody>
          <a:bodyPr wrap="square">
            <a:spAutoFit/>
          </a:bodyPr>
          <a:lstStyle/>
          <a:p>
            <a:r>
              <a:rPr lang="en-GB" sz="800" b="1" dirty="0">
                <a:solidFill>
                  <a:srgbClr val="002060"/>
                </a:solidFill>
              </a:rPr>
              <a:t>3. Black &amp; White</a:t>
            </a:r>
          </a:p>
        </p:txBody>
      </p:sp>
      <p:sp>
        <p:nvSpPr>
          <p:cNvPr id="21" name="Rectangle 20">
            <a:extLst>
              <a:ext uri="{FF2B5EF4-FFF2-40B4-BE49-F238E27FC236}">
                <a16:creationId xmlns:a16="http://schemas.microsoft.com/office/drawing/2014/main" id="{92032734-84A0-4C49-AC50-DD9AB0860089}"/>
              </a:ext>
            </a:extLst>
          </p:cNvPr>
          <p:cNvSpPr/>
          <p:nvPr/>
        </p:nvSpPr>
        <p:spPr>
          <a:xfrm>
            <a:off x="6927648" y="458072"/>
            <a:ext cx="2680757" cy="215444"/>
          </a:xfrm>
          <a:prstGeom prst="rect">
            <a:avLst/>
          </a:prstGeom>
        </p:spPr>
        <p:txBody>
          <a:bodyPr wrap="square">
            <a:spAutoFit/>
          </a:bodyPr>
          <a:lstStyle/>
          <a:p>
            <a:r>
              <a:rPr lang="en-GB" sz="800" b="1" dirty="0">
                <a:solidFill>
                  <a:srgbClr val="002060"/>
                </a:solidFill>
              </a:rPr>
              <a:t>4. Orange Windsock</a:t>
            </a:r>
            <a:endParaRPr lang="en-GB" sz="800" dirty="0">
              <a:solidFill>
                <a:srgbClr val="002060"/>
              </a:solidFill>
            </a:endParaRPr>
          </a:p>
        </p:txBody>
      </p:sp>
      <p:sp>
        <p:nvSpPr>
          <p:cNvPr id="26" name="Rectangle 25">
            <a:extLst>
              <a:ext uri="{FF2B5EF4-FFF2-40B4-BE49-F238E27FC236}">
                <a16:creationId xmlns:a16="http://schemas.microsoft.com/office/drawing/2014/main" id="{8AA1FA4E-3EF0-417E-8467-9C7B27072F4C}"/>
              </a:ext>
            </a:extLst>
          </p:cNvPr>
          <p:cNvSpPr/>
          <p:nvPr/>
        </p:nvSpPr>
        <p:spPr>
          <a:xfrm>
            <a:off x="4213444" y="468898"/>
            <a:ext cx="2611028" cy="215444"/>
          </a:xfrm>
          <a:prstGeom prst="rect">
            <a:avLst/>
          </a:prstGeom>
        </p:spPr>
        <p:txBody>
          <a:bodyPr wrap="square">
            <a:spAutoFit/>
          </a:bodyPr>
          <a:lstStyle/>
          <a:p>
            <a:r>
              <a:rPr lang="en-GB" sz="800" b="1" dirty="0">
                <a:solidFill>
                  <a:srgbClr val="002060"/>
                </a:solidFill>
              </a:rPr>
              <a:t>2. Red </a:t>
            </a:r>
          </a:p>
        </p:txBody>
      </p:sp>
      <p:sp>
        <p:nvSpPr>
          <p:cNvPr id="29" name="Rectangle 28">
            <a:extLst>
              <a:ext uri="{FF2B5EF4-FFF2-40B4-BE49-F238E27FC236}">
                <a16:creationId xmlns:a16="http://schemas.microsoft.com/office/drawing/2014/main" id="{C6A37F6D-E6BA-4366-AF62-7A5D70CF7493}"/>
              </a:ext>
            </a:extLst>
          </p:cNvPr>
          <p:cNvSpPr/>
          <p:nvPr/>
        </p:nvSpPr>
        <p:spPr>
          <a:xfrm>
            <a:off x="6987495" y="641838"/>
            <a:ext cx="2072642" cy="369332"/>
          </a:xfrm>
          <a:prstGeom prst="rect">
            <a:avLst/>
          </a:prstGeom>
          <a:ln>
            <a:solidFill>
              <a:schemeClr val="tx1"/>
            </a:solidFill>
          </a:ln>
        </p:spPr>
        <p:txBody>
          <a:bodyPr wrap="square">
            <a:spAutoFit/>
          </a:bodyPr>
          <a:lstStyle/>
          <a:p>
            <a:pPr algn="ctr"/>
            <a:endParaRPr lang="en-GB" dirty="0">
              <a:solidFill>
                <a:srgbClr val="002060"/>
              </a:solidFill>
            </a:endParaRPr>
          </a:p>
        </p:txBody>
      </p:sp>
      <p:grpSp>
        <p:nvGrpSpPr>
          <p:cNvPr id="42" name="Group 41">
            <a:extLst>
              <a:ext uri="{FF2B5EF4-FFF2-40B4-BE49-F238E27FC236}">
                <a16:creationId xmlns:a16="http://schemas.microsoft.com/office/drawing/2014/main" id="{B948E6A2-22D3-4C0F-9E97-9E47273751D6}"/>
              </a:ext>
            </a:extLst>
          </p:cNvPr>
          <p:cNvGrpSpPr/>
          <p:nvPr/>
        </p:nvGrpSpPr>
        <p:grpSpPr>
          <a:xfrm>
            <a:off x="572649" y="6001070"/>
            <a:ext cx="4254528" cy="822010"/>
            <a:chOff x="4323299" y="5998032"/>
            <a:chExt cx="4358802" cy="738664"/>
          </a:xfrm>
        </p:grpSpPr>
        <p:sp>
          <p:nvSpPr>
            <p:cNvPr id="31" name="TextBox 30">
              <a:extLst>
                <a:ext uri="{FF2B5EF4-FFF2-40B4-BE49-F238E27FC236}">
                  <a16:creationId xmlns:a16="http://schemas.microsoft.com/office/drawing/2014/main" id="{7AC10C19-1A5E-4B62-B62E-DB61F05A1141}"/>
                </a:ext>
              </a:extLst>
            </p:cNvPr>
            <p:cNvSpPr txBox="1"/>
            <p:nvPr/>
          </p:nvSpPr>
          <p:spPr>
            <a:xfrm>
              <a:off x="4323299" y="5998032"/>
              <a:ext cx="3564367" cy="738664"/>
            </a:xfrm>
            <a:prstGeom prst="rect">
              <a:avLst/>
            </a:prstGeom>
            <a:solidFill>
              <a:schemeClr val="bg1"/>
            </a:solidFill>
            <a:ln>
              <a:solidFill>
                <a:srgbClr val="FF0000"/>
              </a:solidFill>
            </a:ln>
          </p:spPr>
          <p:txBody>
            <a:bodyPr wrap="square" rtlCol="0">
              <a:spAutoFit/>
            </a:bodyPr>
            <a:lstStyle/>
            <a:p>
              <a:r>
                <a:rPr lang="en-GB" sz="1050" dirty="0">
                  <a:solidFill>
                    <a:srgbClr val="002060"/>
                  </a:solidFill>
                </a:rPr>
                <a:t>Whenever you are near water:     </a:t>
              </a:r>
            </a:p>
            <a:p>
              <a:pPr marL="285750" indent="-285750">
                <a:buFont typeface="Wingdings" panose="05000000000000000000" pitchFamily="2" charset="2"/>
                <a:buChar char="§"/>
              </a:pPr>
              <a:r>
                <a:rPr lang="en-GB" sz="1050" dirty="0">
                  <a:solidFill>
                    <a:srgbClr val="002060"/>
                  </a:solidFill>
                </a:rPr>
                <a:t>Stop and Think</a:t>
              </a:r>
            </a:p>
            <a:p>
              <a:pPr marL="285750" indent="-285750">
                <a:buFont typeface="Wingdings" panose="05000000000000000000" pitchFamily="2" charset="2"/>
                <a:buChar char="§"/>
              </a:pPr>
              <a:r>
                <a:rPr lang="en-GB" sz="1050" dirty="0">
                  <a:solidFill>
                    <a:srgbClr val="002060"/>
                  </a:solidFill>
                </a:rPr>
                <a:t>Stay Together</a:t>
              </a:r>
            </a:p>
            <a:p>
              <a:endParaRPr lang="en-GB" sz="1050" dirty="0"/>
            </a:p>
          </p:txBody>
        </p:sp>
        <p:sp>
          <p:nvSpPr>
            <p:cNvPr id="32" name="TextBox 31">
              <a:extLst>
                <a:ext uri="{FF2B5EF4-FFF2-40B4-BE49-F238E27FC236}">
                  <a16:creationId xmlns:a16="http://schemas.microsoft.com/office/drawing/2014/main" id="{43FA07BB-F1E4-4C00-A5F1-ED471820C096}"/>
                </a:ext>
              </a:extLst>
            </p:cNvPr>
            <p:cNvSpPr txBox="1"/>
            <p:nvPr/>
          </p:nvSpPr>
          <p:spPr>
            <a:xfrm>
              <a:off x="6435011" y="6035497"/>
              <a:ext cx="2247090" cy="577081"/>
            </a:xfrm>
            <a:prstGeom prst="rect">
              <a:avLst/>
            </a:prstGeom>
            <a:noFill/>
          </p:spPr>
          <p:txBody>
            <a:bodyPr wrap="square">
              <a:spAutoFit/>
            </a:bodyPr>
            <a:lstStyle/>
            <a:p>
              <a:r>
                <a:rPr lang="en-GB" sz="1050" dirty="0">
                  <a:solidFill>
                    <a:srgbClr val="FF0000"/>
                  </a:solidFill>
                </a:rPr>
                <a:t>In an emergency: </a:t>
              </a:r>
            </a:p>
            <a:p>
              <a:pPr marL="285750" indent="-285750">
                <a:buFont typeface="Arial" panose="020B0604020202020204" pitchFamily="34" charset="0"/>
                <a:buChar char="•"/>
              </a:pPr>
              <a:r>
                <a:rPr lang="en-GB" sz="1050" dirty="0">
                  <a:solidFill>
                    <a:srgbClr val="FF0000"/>
                  </a:solidFill>
                </a:rPr>
                <a:t>Call 999</a:t>
              </a:r>
            </a:p>
            <a:p>
              <a:pPr marL="285750" indent="-285750">
                <a:buFont typeface="Arial" panose="020B0604020202020204" pitchFamily="34" charset="0"/>
                <a:buChar char="•"/>
              </a:pPr>
              <a:r>
                <a:rPr lang="en-GB" sz="1050" dirty="0">
                  <a:solidFill>
                    <a:srgbClr val="FF0000"/>
                  </a:solidFill>
                </a:rPr>
                <a:t>Float</a:t>
              </a:r>
            </a:p>
          </p:txBody>
        </p:sp>
      </p:grpSp>
      <p:sp>
        <p:nvSpPr>
          <p:cNvPr id="34" name="Rectangle 33">
            <a:extLst>
              <a:ext uri="{FF2B5EF4-FFF2-40B4-BE49-F238E27FC236}">
                <a16:creationId xmlns:a16="http://schemas.microsoft.com/office/drawing/2014/main" id="{FF227C5F-6681-4D7E-A69A-6DCF2C18A440}"/>
              </a:ext>
            </a:extLst>
          </p:cNvPr>
          <p:cNvSpPr/>
          <p:nvPr/>
        </p:nvSpPr>
        <p:spPr>
          <a:xfrm>
            <a:off x="62591" y="1919532"/>
            <a:ext cx="3969187" cy="172059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A19B5F60-0E9D-445B-B9E5-515EED6A682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400"/>
          <a:stretch/>
        </p:blipFill>
        <p:spPr>
          <a:xfrm>
            <a:off x="127968" y="2165944"/>
            <a:ext cx="2388375" cy="1410317"/>
          </a:xfrm>
          <a:prstGeom prst="rect">
            <a:avLst/>
          </a:prstGeom>
        </p:spPr>
      </p:pic>
      <p:sp>
        <p:nvSpPr>
          <p:cNvPr id="35" name="TextBox 34">
            <a:extLst>
              <a:ext uri="{FF2B5EF4-FFF2-40B4-BE49-F238E27FC236}">
                <a16:creationId xmlns:a16="http://schemas.microsoft.com/office/drawing/2014/main" id="{B959FA4E-0198-4C17-A3A0-CDA4C3497EE8}"/>
              </a:ext>
            </a:extLst>
          </p:cNvPr>
          <p:cNvSpPr txBox="1"/>
          <p:nvPr/>
        </p:nvSpPr>
        <p:spPr>
          <a:xfrm>
            <a:off x="40967" y="1927371"/>
            <a:ext cx="3278222" cy="430887"/>
          </a:xfrm>
          <a:prstGeom prst="rect">
            <a:avLst/>
          </a:prstGeom>
          <a:noFill/>
        </p:spPr>
        <p:txBody>
          <a:bodyPr wrap="square" rtlCol="0">
            <a:spAutoFit/>
          </a:bodyPr>
          <a:lstStyle/>
          <a:p>
            <a:r>
              <a:rPr lang="en-GB" sz="1100" dirty="0">
                <a:solidFill>
                  <a:srgbClr val="002060"/>
                </a:solidFill>
                <a:latin typeface="+mn-lt"/>
              </a:rPr>
              <a:t>To spot rip currents look out for:</a:t>
            </a:r>
          </a:p>
          <a:p>
            <a:endParaRPr lang="en-GB" sz="1100" dirty="0"/>
          </a:p>
        </p:txBody>
      </p:sp>
      <p:sp>
        <p:nvSpPr>
          <p:cNvPr id="36" name="TextBox 35">
            <a:extLst>
              <a:ext uri="{FF2B5EF4-FFF2-40B4-BE49-F238E27FC236}">
                <a16:creationId xmlns:a16="http://schemas.microsoft.com/office/drawing/2014/main" id="{15EEC588-CAB4-4DFD-9631-491EA44897E2}"/>
              </a:ext>
            </a:extLst>
          </p:cNvPr>
          <p:cNvSpPr txBox="1"/>
          <p:nvPr/>
        </p:nvSpPr>
        <p:spPr>
          <a:xfrm>
            <a:off x="2536402" y="2116685"/>
            <a:ext cx="1400782" cy="1390189"/>
          </a:xfrm>
          <a:prstGeom prst="rect">
            <a:avLst/>
          </a:prstGeom>
          <a:noFill/>
        </p:spPr>
        <p:txBody>
          <a:bodyPr wrap="square" rtlCol="0">
            <a:spAutoFit/>
          </a:bodyPr>
          <a:lstStyle/>
          <a:p>
            <a:pPr>
              <a:lnSpc>
                <a:spcPct val="150000"/>
              </a:lnSpc>
            </a:pPr>
            <a:r>
              <a:rPr lang="en-GB" sz="1100" dirty="0"/>
              <a:t>1.</a:t>
            </a:r>
          </a:p>
          <a:p>
            <a:pPr>
              <a:lnSpc>
                <a:spcPct val="150000"/>
              </a:lnSpc>
            </a:pPr>
            <a:r>
              <a:rPr lang="en-GB" sz="1100" dirty="0"/>
              <a:t>2.</a:t>
            </a:r>
          </a:p>
          <a:p>
            <a:pPr>
              <a:lnSpc>
                <a:spcPct val="150000"/>
              </a:lnSpc>
            </a:pPr>
            <a:r>
              <a:rPr lang="en-GB" sz="1100" dirty="0"/>
              <a:t>3.</a:t>
            </a:r>
          </a:p>
          <a:p>
            <a:pPr>
              <a:lnSpc>
                <a:spcPct val="150000"/>
              </a:lnSpc>
            </a:pPr>
            <a:r>
              <a:rPr lang="en-GB" sz="1100" dirty="0"/>
              <a:t>4.</a:t>
            </a:r>
          </a:p>
          <a:p>
            <a:pPr>
              <a:lnSpc>
                <a:spcPct val="150000"/>
              </a:lnSpc>
            </a:pPr>
            <a:r>
              <a:rPr lang="en-GB" sz="1100" dirty="0"/>
              <a:t>5</a:t>
            </a:r>
            <a:r>
              <a:rPr lang="en-GB" sz="1400" dirty="0"/>
              <a:t>.</a:t>
            </a:r>
          </a:p>
        </p:txBody>
      </p:sp>
      <p:sp>
        <p:nvSpPr>
          <p:cNvPr id="38" name="TextBox 37">
            <a:extLst>
              <a:ext uri="{FF2B5EF4-FFF2-40B4-BE49-F238E27FC236}">
                <a16:creationId xmlns:a16="http://schemas.microsoft.com/office/drawing/2014/main" id="{85539CE0-AA83-497B-BEE2-1A9ABD6A9DD5}"/>
              </a:ext>
            </a:extLst>
          </p:cNvPr>
          <p:cNvSpPr txBox="1"/>
          <p:nvPr/>
        </p:nvSpPr>
        <p:spPr>
          <a:xfrm>
            <a:off x="4081404" y="1058274"/>
            <a:ext cx="4964688" cy="2192908"/>
          </a:xfrm>
          <a:prstGeom prst="rect">
            <a:avLst/>
          </a:prstGeom>
          <a:noFill/>
          <a:ln>
            <a:solidFill>
              <a:schemeClr val="tx1"/>
            </a:solidFill>
          </a:ln>
        </p:spPr>
        <p:txBody>
          <a:bodyPr wrap="square">
            <a:spAutoFit/>
          </a:bodyPr>
          <a:lstStyle/>
          <a:p>
            <a:r>
              <a:rPr lang="en-GB" sz="1050" dirty="0">
                <a:solidFill>
                  <a:srgbClr val="002060"/>
                </a:solidFill>
              </a:rPr>
              <a:t>Longshore currents run ______ the beach.</a:t>
            </a:r>
          </a:p>
          <a:p>
            <a:endParaRPr lang="en-GB" sz="1050" dirty="0">
              <a:solidFill>
                <a:srgbClr val="002060"/>
              </a:solidFill>
            </a:endParaRPr>
          </a:p>
          <a:p>
            <a:r>
              <a:rPr lang="en-GB" sz="1050" dirty="0">
                <a:solidFill>
                  <a:srgbClr val="002060"/>
                </a:solidFill>
              </a:rPr>
              <a:t>When you’re in the ____ , these ________ can carry you ______ the beach away from where you got into the water, and may even carry you to an area where you can’t get out or towards a ___ _______.</a:t>
            </a:r>
          </a:p>
          <a:p>
            <a:endParaRPr lang="en-GB" sz="1050" dirty="0">
              <a:solidFill>
                <a:srgbClr val="002060"/>
              </a:solidFill>
            </a:endParaRPr>
          </a:p>
          <a:p>
            <a:r>
              <a:rPr lang="en-GB" sz="1050" dirty="0">
                <a:solidFill>
                  <a:srgbClr val="002060"/>
                </a:solidFill>
              </a:rPr>
              <a:t>Longshore currents can be __________ to spot, but look for the waves coming ___ at an angle to the beach, and __________  on the beach which are used to stop the sand washing up the beach with the longshore current.</a:t>
            </a:r>
          </a:p>
          <a:p>
            <a:endParaRPr lang="en-GB" sz="1050" dirty="0">
              <a:solidFill>
                <a:srgbClr val="002060"/>
              </a:solidFill>
            </a:endParaRPr>
          </a:p>
          <a:p>
            <a:pPr algn="ctr"/>
            <a:r>
              <a:rPr lang="en-GB" sz="1100" b="1" dirty="0">
                <a:solidFill>
                  <a:srgbClr val="002060"/>
                </a:solidFill>
              </a:rPr>
              <a:t>IN 	GROYNES	ALONG	DIFFICULT	SEA					CURRENTS	ALONG	RIP CURRENT</a:t>
            </a:r>
          </a:p>
        </p:txBody>
      </p:sp>
      <p:sp>
        <p:nvSpPr>
          <p:cNvPr id="41" name="TextBox 40">
            <a:extLst>
              <a:ext uri="{FF2B5EF4-FFF2-40B4-BE49-F238E27FC236}">
                <a16:creationId xmlns:a16="http://schemas.microsoft.com/office/drawing/2014/main" id="{C8D91547-F40E-4AE9-86D4-DA0083CF0B70}"/>
              </a:ext>
            </a:extLst>
          </p:cNvPr>
          <p:cNvSpPr txBox="1"/>
          <p:nvPr/>
        </p:nvSpPr>
        <p:spPr>
          <a:xfrm>
            <a:off x="4777989" y="3700261"/>
            <a:ext cx="3967126" cy="2123658"/>
          </a:xfrm>
          <a:prstGeom prst="rect">
            <a:avLst/>
          </a:prstGeom>
          <a:noFill/>
          <a:ln>
            <a:noFill/>
          </a:ln>
        </p:spPr>
        <p:txBody>
          <a:bodyPr wrap="square" rtlCol="0">
            <a:spAutoFit/>
          </a:bodyPr>
          <a:lstStyle/>
          <a:p>
            <a:r>
              <a:rPr lang="en-GB" sz="1100" b="1" dirty="0">
                <a:solidFill>
                  <a:srgbClr val="002060"/>
                </a:solidFill>
              </a:rPr>
              <a:t>How many high and low tides are there per day?</a:t>
            </a:r>
          </a:p>
          <a:p>
            <a:endParaRPr lang="en-GB" sz="1100" dirty="0">
              <a:solidFill>
                <a:srgbClr val="002060"/>
              </a:solidFill>
            </a:endParaRPr>
          </a:p>
          <a:p>
            <a:endParaRPr lang="en-GB" sz="1100" dirty="0">
              <a:solidFill>
                <a:srgbClr val="002060"/>
              </a:solidFill>
            </a:endParaRPr>
          </a:p>
          <a:p>
            <a:r>
              <a:rPr lang="en-GB" sz="1100" b="1" dirty="0">
                <a:solidFill>
                  <a:srgbClr val="002060"/>
                </a:solidFill>
              </a:rPr>
              <a:t>Will a tide flow up a shallow or steep shelving beach the fastest?</a:t>
            </a:r>
          </a:p>
          <a:p>
            <a:endParaRPr lang="en-GB" sz="1100" b="1" dirty="0">
              <a:solidFill>
                <a:srgbClr val="002060"/>
              </a:solidFill>
            </a:endParaRPr>
          </a:p>
          <a:p>
            <a:endParaRPr lang="en-GB" sz="1100" b="1" dirty="0">
              <a:solidFill>
                <a:srgbClr val="002060"/>
              </a:solidFill>
            </a:endParaRPr>
          </a:p>
          <a:p>
            <a:endParaRPr lang="en-GB" sz="1100" b="1" dirty="0">
              <a:solidFill>
                <a:srgbClr val="002060"/>
              </a:solidFill>
            </a:endParaRPr>
          </a:p>
          <a:p>
            <a:endParaRPr lang="en-GB" sz="1100" b="1" dirty="0">
              <a:solidFill>
                <a:srgbClr val="002060"/>
              </a:solidFill>
            </a:endParaRPr>
          </a:p>
          <a:p>
            <a:endParaRPr lang="en-GB" sz="1100" dirty="0">
              <a:solidFill>
                <a:srgbClr val="002060"/>
              </a:solidFill>
            </a:endParaRPr>
          </a:p>
          <a:p>
            <a:r>
              <a:rPr lang="en-GB" sz="1100" b="1" dirty="0">
                <a:solidFill>
                  <a:srgbClr val="002060"/>
                </a:solidFill>
              </a:rPr>
              <a:t>How do the tide and cliffs sometimes result in people needing to be evacuated from the cliffs by helicopter?</a:t>
            </a:r>
          </a:p>
        </p:txBody>
      </p:sp>
      <p:pic>
        <p:nvPicPr>
          <p:cNvPr id="44" name="Picture 43">
            <a:extLst>
              <a:ext uri="{FF2B5EF4-FFF2-40B4-BE49-F238E27FC236}">
                <a16:creationId xmlns:a16="http://schemas.microsoft.com/office/drawing/2014/main" id="{4D827609-7AE7-4A3C-A76B-083643EF8EB9}"/>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19731" y="3888887"/>
            <a:ext cx="642688" cy="570385"/>
          </a:xfrm>
          <a:prstGeom prst="rect">
            <a:avLst/>
          </a:prstGeom>
        </p:spPr>
      </p:pic>
      <p:pic>
        <p:nvPicPr>
          <p:cNvPr id="52" name="Picture 51">
            <a:extLst>
              <a:ext uri="{FF2B5EF4-FFF2-40B4-BE49-F238E27FC236}">
                <a16:creationId xmlns:a16="http://schemas.microsoft.com/office/drawing/2014/main" id="{C01835EF-CD81-4199-912C-662476BEE90E}"/>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191387" y="3648300"/>
            <a:ext cx="1864504" cy="2279510"/>
          </a:xfrm>
          <a:prstGeom prst="rect">
            <a:avLst/>
          </a:prstGeom>
        </p:spPr>
      </p:pic>
      <p:sp>
        <p:nvSpPr>
          <p:cNvPr id="57" name="TextBox 56">
            <a:extLst>
              <a:ext uri="{FF2B5EF4-FFF2-40B4-BE49-F238E27FC236}">
                <a16:creationId xmlns:a16="http://schemas.microsoft.com/office/drawing/2014/main" id="{396407E8-8618-4B75-945D-2EAFB1EBBEF9}"/>
              </a:ext>
            </a:extLst>
          </p:cNvPr>
          <p:cNvSpPr txBox="1"/>
          <p:nvPr/>
        </p:nvSpPr>
        <p:spPr>
          <a:xfrm>
            <a:off x="652277" y="3772298"/>
            <a:ext cx="1784172" cy="784830"/>
          </a:xfrm>
          <a:prstGeom prst="rect">
            <a:avLst/>
          </a:prstGeom>
          <a:noFill/>
        </p:spPr>
        <p:txBody>
          <a:bodyPr wrap="square">
            <a:spAutoFit/>
          </a:bodyPr>
          <a:lstStyle/>
          <a:p>
            <a:pPr algn="ctr"/>
            <a:r>
              <a:rPr lang="en-GB" sz="900" b="1" dirty="0">
                <a:solidFill>
                  <a:srgbClr val="FF0000"/>
                </a:solidFill>
              </a:rPr>
              <a:t>The wind can blow people on inflatables out to sea, and surface chop can make it difficult to swim back towards the shore. </a:t>
            </a:r>
          </a:p>
        </p:txBody>
      </p:sp>
      <p:sp>
        <p:nvSpPr>
          <p:cNvPr id="56" name="TextBox 55">
            <a:extLst>
              <a:ext uri="{FF2B5EF4-FFF2-40B4-BE49-F238E27FC236}">
                <a16:creationId xmlns:a16="http://schemas.microsoft.com/office/drawing/2014/main" id="{06E1EBE6-ECFF-403E-8007-C43388D9C9D9}"/>
              </a:ext>
            </a:extLst>
          </p:cNvPr>
          <p:cNvSpPr txBox="1"/>
          <p:nvPr/>
        </p:nvSpPr>
        <p:spPr>
          <a:xfrm>
            <a:off x="2456316" y="4195686"/>
            <a:ext cx="1909696" cy="230832"/>
          </a:xfrm>
          <a:prstGeom prst="rect">
            <a:avLst/>
          </a:prstGeom>
          <a:noFill/>
        </p:spPr>
        <p:txBody>
          <a:bodyPr wrap="square" rtlCol="0">
            <a:spAutoFit/>
          </a:bodyPr>
          <a:lstStyle/>
          <a:p>
            <a:r>
              <a:rPr lang="en-GB" sz="900" b="1" dirty="0">
                <a:highlight>
                  <a:srgbClr val="FFFFFF"/>
                </a:highlight>
              </a:rPr>
              <a:t>What is surface chop?</a:t>
            </a:r>
          </a:p>
        </p:txBody>
      </p:sp>
      <p:cxnSp>
        <p:nvCxnSpPr>
          <p:cNvPr id="59" name="Straight Connector 58">
            <a:extLst>
              <a:ext uri="{FF2B5EF4-FFF2-40B4-BE49-F238E27FC236}">
                <a16:creationId xmlns:a16="http://schemas.microsoft.com/office/drawing/2014/main" id="{0283C16B-F7C6-4066-91D9-EB8F15B51297}"/>
              </a:ext>
            </a:extLst>
          </p:cNvPr>
          <p:cNvCxnSpPr/>
          <p:nvPr/>
        </p:nvCxnSpPr>
        <p:spPr>
          <a:xfrm>
            <a:off x="2345969" y="4589495"/>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CAC3D20-45D6-4F83-9DFC-DFA35C882389}"/>
              </a:ext>
            </a:extLst>
          </p:cNvPr>
          <p:cNvCxnSpPr/>
          <p:nvPr/>
        </p:nvCxnSpPr>
        <p:spPr>
          <a:xfrm>
            <a:off x="2345969" y="4762090"/>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46DC464-22CA-4742-8157-E7E988A24EA8}"/>
              </a:ext>
            </a:extLst>
          </p:cNvPr>
          <p:cNvCxnSpPr/>
          <p:nvPr/>
        </p:nvCxnSpPr>
        <p:spPr>
          <a:xfrm>
            <a:off x="2325571" y="4943914"/>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074683F-C258-4A0C-B775-AA65FD616736}"/>
              </a:ext>
            </a:extLst>
          </p:cNvPr>
          <p:cNvCxnSpPr/>
          <p:nvPr/>
        </p:nvCxnSpPr>
        <p:spPr>
          <a:xfrm>
            <a:off x="2336204" y="5114036"/>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21E3373-6FD6-46B6-A432-4C117588E973}"/>
              </a:ext>
            </a:extLst>
          </p:cNvPr>
          <p:cNvCxnSpPr/>
          <p:nvPr/>
        </p:nvCxnSpPr>
        <p:spPr>
          <a:xfrm>
            <a:off x="2264155" y="5262891"/>
            <a:ext cx="1597201" cy="0"/>
          </a:xfrm>
          <a:prstGeom prst="line">
            <a:avLst/>
          </a:prstGeom>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964F1589-6F68-4722-A3A7-C233EA066EDE}"/>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81031" y="4558025"/>
            <a:ext cx="1527618" cy="1352660"/>
          </a:xfrm>
          <a:prstGeom prst="rect">
            <a:avLst/>
          </a:prstGeom>
        </p:spPr>
      </p:pic>
      <p:sp>
        <p:nvSpPr>
          <p:cNvPr id="66" name="TextBox 65">
            <a:extLst>
              <a:ext uri="{FF2B5EF4-FFF2-40B4-BE49-F238E27FC236}">
                <a16:creationId xmlns:a16="http://schemas.microsoft.com/office/drawing/2014/main" id="{390EFCC3-86F0-44E2-994B-AAD682B5EFC2}"/>
              </a:ext>
            </a:extLst>
          </p:cNvPr>
          <p:cNvSpPr txBox="1"/>
          <p:nvPr/>
        </p:nvSpPr>
        <p:spPr>
          <a:xfrm>
            <a:off x="127968" y="4803831"/>
            <a:ext cx="1619509" cy="600164"/>
          </a:xfrm>
          <a:prstGeom prst="rect">
            <a:avLst/>
          </a:prstGeom>
          <a:noFill/>
        </p:spPr>
        <p:txBody>
          <a:bodyPr wrap="square">
            <a:spAutoFit/>
          </a:bodyPr>
          <a:lstStyle/>
          <a:p>
            <a:pPr algn="ctr"/>
            <a:r>
              <a:rPr lang="en-GB" sz="1100" b="1" dirty="0">
                <a:highlight>
                  <a:srgbClr val="FFFFFF"/>
                </a:highlight>
              </a:rPr>
              <a:t>Do offshore winds blow towards the land or out to sea?</a:t>
            </a:r>
          </a:p>
        </p:txBody>
      </p:sp>
      <p:sp>
        <p:nvSpPr>
          <p:cNvPr id="39" name="Rectangle 38">
            <a:extLst>
              <a:ext uri="{FF2B5EF4-FFF2-40B4-BE49-F238E27FC236}">
                <a16:creationId xmlns:a16="http://schemas.microsoft.com/office/drawing/2014/main" id="{AE3F101F-6722-44EC-9687-160A1574C6EA}"/>
              </a:ext>
            </a:extLst>
          </p:cNvPr>
          <p:cNvSpPr/>
          <p:nvPr/>
        </p:nvSpPr>
        <p:spPr>
          <a:xfrm>
            <a:off x="4296448" y="641838"/>
            <a:ext cx="2366352" cy="369332"/>
          </a:xfrm>
          <a:prstGeom prst="rect">
            <a:avLst/>
          </a:prstGeom>
          <a:ln>
            <a:solidFill>
              <a:schemeClr val="tx1"/>
            </a:solidFill>
          </a:ln>
        </p:spPr>
        <p:txBody>
          <a:bodyPr wrap="square">
            <a:spAutoFit/>
          </a:bodyPr>
          <a:lstStyle/>
          <a:p>
            <a:pPr algn="ctr"/>
            <a:endParaRPr lang="en-GB" dirty="0">
              <a:solidFill>
                <a:srgbClr val="002060"/>
              </a:solidFill>
            </a:endParaRPr>
          </a:p>
        </p:txBody>
      </p:sp>
      <p:sp>
        <p:nvSpPr>
          <p:cNvPr id="40" name="Rectangle 39">
            <a:extLst>
              <a:ext uri="{FF2B5EF4-FFF2-40B4-BE49-F238E27FC236}">
                <a16:creationId xmlns:a16="http://schemas.microsoft.com/office/drawing/2014/main" id="{59C23673-BEE9-460B-A8D3-FBA133C6CBAA}"/>
              </a:ext>
            </a:extLst>
          </p:cNvPr>
          <p:cNvSpPr/>
          <p:nvPr/>
        </p:nvSpPr>
        <p:spPr>
          <a:xfrm>
            <a:off x="6987494" y="120417"/>
            <a:ext cx="2058597" cy="369332"/>
          </a:xfrm>
          <a:prstGeom prst="rect">
            <a:avLst/>
          </a:prstGeom>
          <a:ln>
            <a:solidFill>
              <a:schemeClr val="tx1"/>
            </a:solidFill>
          </a:ln>
        </p:spPr>
        <p:txBody>
          <a:bodyPr wrap="square">
            <a:spAutoFit/>
          </a:bodyPr>
          <a:lstStyle/>
          <a:p>
            <a:pPr algn="ctr"/>
            <a:endParaRPr lang="en-GB" dirty="0">
              <a:solidFill>
                <a:srgbClr val="002060"/>
              </a:solidFill>
            </a:endParaRPr>
          </a:p>
        </p:txBody>
      </p:sp>
      <p:pic>
        <p:nvPicPr>
          <p:cNvPr id="14" name="Content Placeholder 12">
            <a:extLst>
              <a:ext uri="{FF2B5EF4-FFF2-40B4-BE49-F238E27FC236}">
                <a16:creationId xmlns:a16="http://schemas.microsoft.com/office/drawing/2014/main" id="{1F02DEBA-85B7-40AC-AF0A-95B2842429B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6475988" y="614771"/>
            <a:ext cx="466977" cy="380815"/>
          </a:xfrm>
          <a:prstGeom prst="rect">
            <a:avLst/>
          </a:prstGeom>
        </p:spPr>
      </p:pic>
      <p:pic>
        <p:nvPicPr>
          <p:cNvPr id="16" name="Picture 15">
            <a:extLst>
              <a:ext uri="{FF2B5EF4-FFF2-40B4-BE49-F238E27FC236}">
                <a16:creationId xmlns:a16="http://schemas.microsoft.com/office/drawing/2014/main" id="{797F9418-7F57-4361-BD66-0FC7CAF768CD}"/>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8686943" y="55220"/>
            <a:ext cx="438616" cy="344241"/>
          </a:xfrm>
          <a:prstGeom prst="rect">
            <a:avLst/>
          </a:prstGeom>
        </p:spPr>
      </p:pic>
      <p:pic>
        <p:nvPicPr>
          <p:cNvPr id="17" name="Picture 16">
            <a:extLst>
              <a:ext uri="{FF2B5EF4-FFF2-40B4-BE49-F238E27FC236}">
                <a16:creationId xmlns:a16="http://schemas.microsoft.com/office/drawing/2014/main" id="{F12549EF-486B-43D6-96B1-8ED2E96C368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51489" y="559870"/>
            <a:ext cx="595046" cy="235953"/>
          </a:xfrm>
          <a:prstGeom prst="rect">
            <a:avLst/>
          </a:prstGeom>
        </p:spPr>
      </p:pic>
      <p:sp>
        <p:nvSpPr>
          <p:cNvPr id="43" name="Rectangle 42">
            <a:extLst>
              <a:ext uri="{FF2B5EF4-FFF2-40B4-BE49-F238E27FC236}">
                <a16:creationId xmlns:a16="http://schemas.microsoft.com/office/drawing/2014/main" id="{CAF1882A-8DC3-4AEB-8C51-36F0131D02F1}"/>
              </a:ext>
            </a:extLst>
          </p:cNvPr>
          <p:cNvSpPr/>
          <p:nvPr/>
        </p:nvSpPr>
        <p:spPr>
          <a:xfrm>
            <a:off x="4296448" y="131968"/>
            <a:ext cx="2338622" cy="369332"/>
          </a:xfrm>
          <a:prstGeom prst="rect">
            <a:avLst/>
          </a:prstGeom>
          <a:ln>
            <a:solidFill>
              <a:schemeClr val="tx1"/>
            </a:solidFill>
          </a:ln>
        </p:spPr>
        <p:txBody>
          <a:bodyPr wrap="square">
            <a:spAutoFit/>
          </a:bodyPr>
          <a:lstStyle/>
          <a:p>
            <a:pPr algn="ctr"/>
            <a:endParaRPr lang="en-GB" dirty="0">
              <a:solidFill>
                <a:srgbClr val="002060"/>
              </a:solidFill>
            </a:endParaRPr>
          </a:p>
        </p:txBody>
      </p:sp>
      <p:pic>
        <p:nvPicPr>
          <p:cNvPr id="15" name="Picture 14">
            <a:extLst>
              <a:ext uri="{FF2B5EF4-FFF2-40B4-BE49-F238E27FC236}">
                <a16:creationId xmlns:a16="http://schemas.microsoft.com/office/drawing/2014/main" id="{44FFDC0E-7CAE-4050-B49F-D5225CA14EE8}"/>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a:stretch/>
        </p:blipFill>
        <p:spPr>
          <a:xfrm>
            <a:off x="6340933" y="104585"/>
            <a:ext cx="520563" cy="395845"/>
          </a:xfrm>
          <a:prstGeom prst="rect">
            <a:avLst/>
          </a:prstGeom>
        </p:spPr>
      </p:pic>
      <p:graphicFrame>
        <p:nvGraphicFramePr>
          <p:cNvPr id="3" name="Table 3">
            <a:extLst>
              <a:ext uri="{FF2B5EF4-FFF2-40B4-BE49-F238E27FC236}">
                <a16:creationId xmlns:a16="http://schemas.microsoft.com/office/drawing/2014/main" id="{BA7B3167-9BB9-4412-A607-2022CAE5D901}"/>
              </a:ext>
            </a:extLst>
          </p:cNvPr>
          <p:cNvGraphicFramePr>
            <a:graphicFrameLocks noGrp="1"/>
          </p:cNvGraphicFramePr>
          <p:nvPr>
            <p:extLst>
              <p:ext uri="{D42A27DB-BD31-4B8C-83A1-F6EECF244321}">
                <p14:modId xmlns:p14="http://schemas.microsoft.com/office/powerpoint/2010/main" val="3994277391"/>
              </p:ext>
            </p:extLst>
          </p:nvPr>
        </p:nvGraphicFramePr>
        <p:xfrm>
          <a:off x="49837" y="93470"/>
          <a:ext cx="4029054" cy="1778794"/>
        </p:xfrm>
        <a:graphic>
          <a:graphicData uri="http://schemas.openxmlformats.org/drawingml/2006/table">
            <a:tbl>
              <a:tblPr firstRow="1" bandRow="1">
                <a:tableStyleId>{5C22544A-7EE6-4342-B048-85BDC9FD1C3A}</a:tableStyleId>
              </a:tblPr>
              <a:tblGrid>
                <a:gridCol w="1343018">
                  <a:extLst>
                    <a:ext uri="{9D8B030D-6E8A-4147-A177-3AD203B41FA5}">
                      <a16:colId xmlns:a16="http://schemas.microsoft.com/office/drawing/2014/main" val="1890155762"/>
                    </a:ext>
                  </a:extLst>
                </a:gridCol>
                <a:gridCol w="1343018">
                  <a:extLst>
                    <a:ext uri="{9D8B030D-6E8A-4147-A177-3AD203B41FA5}">
                      <a16:colId xmlns:a16="http://schemas.microsoft.com/office/drawing/2014/main" val="1837190136"/>
                    </a:ext>
                  </a:extLst>
                </a:gridCol>
                <a:gridCol w="1343018">
                  <a:extLst>
                    <a:ext uri="{9D8B030D-6E8A-4147-A177-3AD203B41FA5}">
                      <a16:colId xmlns:a16="http://schemas.microsoft.com/office/drawing/2014/main" val="1587515487"/>
                    </a:ext>
                  </a:extLst>
                </a:gridCol>
              </a:tblGrid>
              <a:tr h="247575">
                <a:tc>
                  <a:txBody>
                    <a:bodyPr/>
                    <a:lstStyle/>
                    <a:p>
                      <a:pPr algn="ctr"/>
                      <a:r>
                        <a:rPr lang="en-GB" sz="1000" dirty="0">
                          <a:solidFill>
                            <a:schemeClr val="tx1"/>
                          </a:solidFill>
                        </a:rPr>
                        <a:t>Last Lesson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1000" dirty="0">
                          <a:solidFill>
                            <a:schemeClr val="tx1"/>
                          </a:solidFill>
                        </a:rPr>
                        <a:t>Last 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GB" sz="1000" dirty="0">
                          <a:solidFill>
                            <a:schemeClr val="tx1"/>
                          </a:solidFill>
                        </a:rPr>
                        <a:t>Last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83067965"/>
                  </a:ext>
                </a:extLst>
              </a:tr>
              <a:tr h="372979">
                <a:tc>
                  <a:txBody>
                    <a:bodyPr/>
                    <a:lstStyle/>
                    <a:p>
                      <a:pPr algn="ctr"/>
                      <a:r>
                        <a:rPr lang="en-GB" sz="900" dirty="0">
                          <a:solidFill>
                            <a:schemeClr val="tx1"/>
                          </a:solidFill>
                        </a:rPr>
                        <a:t>What is  the manosphere?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900" dirty="0">
                          <a:solidFill>
                            <a:schemeClr val="tx1"/>
                          </a:solidFill>
                        </a:rPr>
                        <a:t>What are county lines?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GB" sz="900" dirty="0">
                          <a:solidFill>
                            <a:schemeClr val="tx1"/>
                          </a:solidFill>
                        </a:rPr>
                        <a:t>What does HSB stand for?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98864363"/>
                  </a:ext>
                </a:extLst>
              </a:tr>
              <a:tr h="421323">
                <a:tc>
                  <a:txBody>
                    <a:bodyPr/>
                    <a:lstStyle/>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p>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GB"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059407"/>
                  </a:ext>
                </a:extLst>
              </a:tr>
            </a:tbl>
          </a:graphicData>
        </a:graphic>
      </p:graphicFrame>
      <p:cxnSp>
        <p:nvCxnSpPr>
          <p:cNvPr id="55" name="Straight Connector 54">
            <a:extLst>
              <a:ext uri="{FF2B5EF4-FFF2-40B4-BE49-F238E27FC236}">
                <a16:creationId xmlns:a16="http://schemas.microsoft.com/office/drawing/2014/main" id="{663D6F9A-23EA-4C32-9B62-48AABD2422A7}"/>
              </a:ext>
            </a:extLst>
          </p:cNvPr>
          <p:cNvCxnSpPr/>
          <p:nvPr/>
        </p:nvCxnSpPr>
        <p:spPr>
          <a:xfrm>
            <a:off x="2264155" y="5435667"/>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8604206-3E6A-46DE-97A8-47B3550689D8}"/>
              </a:ext>
            </a:extLst>
          </p:cNvPr>
          <p:cNvCxnSpPr/>
          <p:nvPr/>
        </p:nvCxnSpPr>
        <p:spPr>
          <a:xfrm>
            <a:off x="2309324" y="5613765"/>
            <a:ext cx="1597201"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7CDAE18-1285-43EF-A32F-2D96642F8471}"/>
              </a:ext>
            </a:extLst>
          </p:cNvPr>
          <p:cNvSpPr txBox="1"/>
          <p:nvPr/>
        </p:nvSpPr>
        <p:spPr>
          <a:xfrm>
            <a:off x="119731" y="795823"/>
            <a:ext cx="1195263" cy="1077218"/>
          </a:xfrm>
          <a:prstGeom prst="rect">
            <a:avLst/>
          </a:prstGeom>
          <a:noFill/>
        </p:spPr>
        <p:txBody>
          <a:bodyPr wrap="square" rtlCol="0">
            <a:spAutoFit/>
          </a:bodyPr>
          <a:lstStyle/>
          <a:p>
            <a:r>
              <a:rPr lang="en-GB" sz="800" b="1" dirty="0">
                <a:solidFill>
                  <a:srgbClr val="00B050"/>
                </a:solidFill>
              </a:rPr>
              <a:t>The manosphere is an online network of blogs and forums focused on men's issues, often promoting controversial or misogynistic views.</a:t>
            </a:r>
          </a:p>
        </p:txBody>
      </p:sp>
    </p:spTree>
    <p:extLst>
      <p:ext uri="{BB962C8B-B14F-4D97-AF65-F5344CB8AC3E}">
        <p14:creationId xmlns:p14="http://schemas.microsoft.com/office/powerpoint/2010/main" val="47934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nodePh="1">
                                  <p:stCondLst>
                                    <p:cond delay="0"/>
                                  </p:stCondLst>
                                  <p:endCondLst>
                                    <p:cond evt="begin" delay="0">
                                      <p:tn val="15"/>
                                    </p:cond>
                                  </p:end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nodePh="1">
                                  <p:stCondLst>
                                    <p:cond delay="0"/>
                                  </p:stCondLst>
                                  <p:endCondLst>
                                    <p:cond evt="begin" delay="0">
                                      <p:tn val="20"/>
                                    </p:cond>
                                  </p:end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9" grpId="0" animBg="1"/>
      <p:bldP spid="40" grpId="0" animBg="1"/>
      <p:bldP spid="4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8E6CE3-2674-46B6-9904-4C847E011E9A}"/>
              </a:ext>
            </a:extLst>
          </p:cNvPr>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A6CFA447-79C6-4F10-905A-4B8D4E4A5E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3134" y="3313870"/>
            <a:ext cx="4964688" cy="613836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660" y="53214"/>
            <a:ext cx="3004039" cy="461665"/>
          </a:xfrm>
          <a:prstGeom prst="rect">
            <a:avLst/>
          </a:prstGeom>
          <a:noFill/>
        </p:spPr>
        <p:txBody>
          <a:bodyPr wrap="square" rtlCol="0">
            <a:spAutoFit/>
          </a:bodyPr>
          <a:lstStyle/>
          <a:p>
            <a:r>
              <a:rPr lang="en-US" sz="1200">
                <a:solidFill>
                  <a:schemeClr val="bg1"/>
                </a:solidFill>
                <a:latin typeface="Century Gothic" panose="020B0502020202020204" pitchFamily="34" charset="0"/>
              </a:rPr>
              <a:t>Year </a:t>
            </a:r>
            <a:r>
              <a:rPr lang="en-US" sz="1200" dirty="0">
                <a:solidFill>
                  <a:schemeClr val="bg1"/>
                </a:solidFill>
                <a:latin typeface="Century Gothic" panose="020B0502020202020204" pitchFamily="34" charset="0"/>
              </a:rPr>
              <a:t>10</a:t>
            </a:r>
          </a:p>
          <a:p>
            <a:r>
              <a:rPr lang="en-US" sz="1200" dirty="0">
                <a:solidFill>
                  <a:schemeClr val="bg1"/>
                </a:solidFill>
                <a:latin typeface="Century Gothic" panose="020B0502020202020204" pitchFamily="34" charset="0"/>
              </a:rPr>
              <a:t>Community Cohesion</a:t>
            </a:r>
          </a:p>
        </p:txBody>
      </p:sp>
      <p:pic>
        <p:nvPicPr>
          <p:cNvPr id="11" name="Picture 10" descr="Personal Development Logo.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67" y="6035497"/>
            <a:ext cx="497740" cy="729043"/>
          </a:xfrm>
          <a:prstGeom prst="rect">
            <a:avLst/>
          </a:prstGeom>
        </p:spPr>
      </p:pic>
      <p:pic>
        <p:nvPicPr>
          <p:cNvPr id="14" name="Content Placeholder 12">
            <a:extLst>
              <a:ext uri="{FF2B5EF4-FFF2-40B4-BE49-F238E27FC236}">
                <a16:creationId xmlns:a16="http://schemas.microsoft.com/office/drawing/2014/main" id="{1F02DEBA-85B7-40AC-AF0A-95B2842429B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219200" y="119846"/>
            <a:ext cx="945756" cy="771255"/>
          </a:xfrm>
          <a:prstGeom prst="rect">
            <a:avLst/>
          </a:prstGeom>
        </p:spPr>
      </p:pic>
      <p:pic>
        <p:nvPicPr>
          <p:cNvPr id="15" name="Picture 14">
            <a:extLst>
              <a:ext uri="{FF2B5EF4-FFF2-40B4-BE49-F238E27FC236}">
                <a16:creationId xmlns:a16="http://schemas.microsoft.com/office/drawing/2014/main" id="{44FFDC0E-7CAE-4050-B49F-D5225CA14EE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0968" y="104004"/>
            <a:ext cx="892887" cy="678967"/>
          </a:xfrm>
          <a:prstGeom prst="rect">
            <a:avLst/>
          </a:prstGeom>
        </p:spPr>
      </p:pic>
      <p:pic>
        <p:nvPicPr>
          <p:cNvPr id="16" name="Picture 15">
            <a:extLst>
              <a:ext uri="{FF2B5EF4-FFF2-40B4-BE49-F238E27FC236}">
                <a16:creationId xmlns:a16="http://schemas.microsoft.com/office/drawing/2014/main" id="{797F9418-7F57-4361-BD66-0FC7CAF768C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435350" y="72760"/>
            <a:ext cx="888316" cy="697181"/>
          </a:xfrm>
          <a:prstGeom prst="rect">
            <a:avLst/>
          </a:prstGeom>
        </p:spPr>
      </p:pic>
      <p:pic>
        <p:nvPicPr>
          <p:cNvPr id="17" name="Picture 16">
            <a:extLst>
              <a:ext uri="{FF2B5EF4-FFF2-40B4-BE49-F238E27FC236}">
                <a16:creationId xmlns:a16="http://schemas.microsoft.com/office/drawing/2014/main" id="{F12549EF-486B-43D6-96B1-8ED2E96C36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08578" y="271703"/>
            <a:ext cx="1179088" cy="467542"/>
          </a:xfrm>
          <a:prstGeom prst="rect">
            <a:avLst/>
          </a:prstGeom>
        </p:spPr>
      </p:pic>
      <p:sp>
        <p:nvSpPr>
          <p:cNvPr id="18" name="Rectangle 17">
            <a:extLst>
              <a:ext uri="{FF2B5EF4-FFF2-40B4-BE49-F238E27FC236}">
                <a16:creationId xmlns:a16="http://schemas.microsoft.com/office/drawing/2014/main" id="{03E5FCA0-CEE9-4192-BC2E-6569A02BA105}"/>
              </a:ext>
            </a:extLst>
          </p:cNvPr>
          <p:cNvSpPr/>
          <p:nvPr/>
        </p:nvSpPr>
        <p:spPr>
          <a:xfrm>
            <a:off x="887634" y="89639"/>
            <a:ext cx="2611028" cy="261610"/>
          </a:xfrm>
          <a:prstGeom prst="rect">
            <a:avLst/>
          </a:prstGeom>
        </p:spPr>
        <p:txBody>
          <a:bodyPr wrap="square">
            <a:spAutoFit/>
          </a:bodyPr>
          <a:lstStyle/>
          <a:p>
            <a:r>
              <a:rPr lang="en-GB" sz="1100" b="1" dirty="0">
                <a:solidFill>
                  <a:srgbClr val="002060"/>
                </a:solidFill>
              </a:rPr>
              <a:t>1. Red &amp; Yellow</a:t>
            </a:r>
          </a:p>
        </p:txBody>
      </p:sp>
      <p:sp>
        <p:nvSpPr>
          <p:cNvPr id="20" name="Rectangle 19">
            <a:extLst>
              <a:ext uri="{FF2B5EF4-FFF2-40B4-BE49-F238E27FC236}">
                <a16:creationId xmlns:a16="http://schemas.microsoft.com/office/drawing/2014/main" id="{6C128BD0-FF03-45D4-8399-EB6B83E03FAF}"/>
              </a:ext>
            </a:extLst>
          </p:cNvPr>
          <p:cNvSpPr/>
          <p:nvPr/>
        </p:nvSpPr>
        <p:spPr>
          <a:xfrm>
            <a:off x="5219636" y="104004"/>
            <a:ext cx="1772024" cy="261610"/>
          </a:xfrm>
          <a:prstGeom prst="rect">
            <a:avLst/>
          </a:prstGeom>
        </p:spPr>
        <p:txBody>
          <a:bodyPr wrap="square">
            <a:spAutoFit/>
          </a:bodyPr>
          <a:lstStyle/>
          <a:p>
            <a:r>
              <a:rPr lang="en-GB" sz="1050" b="1" dirty="0">
                <a:solidFill>
                  <a:srgbClr val="002060"/>
                </a:solidFill>
              </a:rPr>
              <a:t>3. Black &amp; White</a:t>
            </a:r>
          </a:p>
        </p:txBody>
      </p:sp>
      <p:sp>
        <p:nvSpPr>
          <p:cNvPr id="21" name="Rectangle 20">
            <a:extLst>
              <a:ext uri="{FF2B5EF4-FFF2-40B4-BE49-F238E27FC236}">
                <a16:creationId xmlns:a16="http://schemas.microsoft.com/office/drawing/2014/main" id="{92032734-84A0-4C49-AC50-DD9AB0860089}"/>
              </a:ext>
            </a:extLst>
          </p:cNvPr>
          <p:cNvSpPr/>
          <p:nvPr/>
        </p:nvSpPr>
        <p:spPr>
          <a:xfrm>
            <a:off x="7655465" y="96810"/>
            <a:ext cx="2680757" cy="261610"/>
          </a:xfrm>
          <a:prstGeom prst="rect">
            <a:avLst/>
          </a:prstGeom>
        </p:spPr>
        <p:txBody>
          <a:bodyPr wrap="square">
            <a:spAutoFit/>
          </a:bodyPr>
          <a:lstStyle/>
          <a:p>
            <a:r>
              <a:rPr lang="en-GB" sz="1100" b="1" dirty="0">
                <a:solidFill>
                  <a:srgbClr val="002060"/>
                </a:solidFill>
              </a:rPr>
              <a:t>4. Orange Windsock</a:t>
            </a:r>
            <a:endParaRPr lang="en-GB" sz="1100" dirty="0">
              <a:solidFill>
                <a:srgbClr val="002060"/>
              </a:solidFill>
            </a:endParaRPr>
          </a:p>
        </p:txBody>
      </p:sp>
      <p:sp>
        <p:nvSpPr>
          <p:cNvPr id="22" name="Rectangle 21">
            <a:extLst>
              <a:ext uri="{FF2B5EF4-FFF2-40B4-BE49-F238E27FC236}">
                <a16:creationId xmlns:a16="http://schemas.microsoft.com/office/drawing/2014/main" id="{3D60F870-CA40-4BDF-AFC5-E4D9D7FAD6D2}"/>
              </a:ext>
            </a:extLst>
          </p:cNvPr>
          <p:cNvSpPr/>
          <p:nvPr/>
        </p:nvSpPr>
        <p:spPr>
          <a:xfrm>
            <a:off x="1006296" y="439531"/>
            <a:ext cx="1127013" cy="369332"/>
          </a:xfrm>
          <a:prstGeom prst="rect">
            <a:avLst/>
          </a:prstGeom>
          <a:ln>
            <a:solidFill>
              <a:schemeClr val="tx1"/>
            </a:solidFill>
          </a:ln>
        </p:spPr>
        <p:txBody>
          <a:bodyPr wrap="square">
            <a:spAutoFit/>
          </a:bodyPr>
          <a:lstStyle/>
          <a:p>
            <a:pPr algn="ctr"/>
            <a:endParaRPr lang="en-GB" dirty="0">
              <a:solidFill>
                <a:srgbClr val="002060"/>
              </a:solidFill>
            </a:endParaRPr>
          </a:p>
        </p:txBody>
      </p:sp>
      <p:sp>
        <p:nvSpPr>
          <p:cNvPr id="26" name="Rectangle 25">
            <a:extLst>
              <a:ext uri="{FF2B5EF4-FFF2-40B4-BE49-F238E27FC236}">
                <a16:creationId xmlns:a16="http://schemas.microsoft.com/office/drawing/2014/main" id="{8AA1FA4E-3EF0-417E-8467-9C7B27072F4C}"/>
              </a:ext>
            </a:extLst>
          </p:cNvPr>
          <p:cNvSpPr/>
          <p:nvPr/>
        </p:nvSpPr>
        <p:spPr>
          <a:xfrm>
            <a:off x="3097150" y="88382"/>
            <a:ext cx="2611028" cy="261610"/>
          </a:xfrm>
          <a:prstGeom prst="rect">
            <a:avLst/>
          </a:prstGeom>
        </p:spPr>
        <p:txBody>
          <a:bodyPr wrap="square">
            <a:spAutoFit/>
          </a:bodyPr>
          <a:lstStyle/>
          <a:p>
            <a:r>
              <a:rPr lang="en-GB" sz="1100" b="1" dirty="0">
                <a:solidFill>
                  <a:srgbClr val="002060"/>
                </a:solidFill>
              </a:rPr>
              <a:t>1. Red </a:t>
            </a:r>
          </a:p>
        </p:txBody>
      </p:sp>
      <p:sp>
        <p:nvSpPr>
          <p:cNvPr id="27" name="Rectangle 26">
            <a:extLst>
              <a:ext uri="{FF2B5EF4-FFF2-40B4-BE49-F238E27FC236}">
                <a16:creationId xmlns:a16="http://schemas.microsoft.com/office/drawing/2014/main" id="{E5327869-EDE0-4418-B659-9F4704CB160E}"/>
              </a:ext>
            </a:extLst>
          </p:cNvPr>
          <p:cNvSpPr/>
          <p:nvPr/>
        </p:nvSpPr>
        <p:spPr>
          <a:xfrm>
            <a:off x="3215812" y="438274"/>
            <a:ext cx="1127013" cy="369332"/>
          </a:xfrm>
          <a:prstGeom prst="rect">
            <a:avLst/>
          </a:prstGeom>
          <a:ln>
            <a:solidFill>
              <a:schemeClr val="tx1"/>
            </a:solidFill>
          </a:ln>
        </p:spPr>
        <p:txBody>
          <a:bodyPr wrap="square">
            <a:spAutoFit/>
          </a:bodyPr>
          <a:lstStyle/>
          <a:p>
            <a:pPr algn="ctr"/>
            <a:endParaRPr lang="en-GB" dirty="0">
              <a:solidFill>
                <a:srgbClr val="002060"/>
              </a:solidFill>
            </a:endParaRPr>
          </a:p>
        </p:txBody>
      </p:sp>
      <p:sp>
        <p:nvSpPr>
          <p:cNvPr id="28" name="Rectangle 27">
            <a:extLst>
              <a:ext uri="{FF2B5EF4-FFF2-40B4-BE49-F238E27FC236}">
                <a16:creationId xmlns:a16="http://schemas.microsoft.com/office/drawing/2014/main" id="{B8A331FE-3A33-46DC-BC72-36D8DCF8A38F}"/>
              </a:ext>
            </a:extLst>
          </p:cNvPr>
          <p:cNvSpPr/>
          <p:nvPr/>
        </p:nvSpPr>
        <p:spPr>
          <a:xfrm>
            <a:off x="5352953" y="427816"/>
            <a:ext cx="1127013" cy="369332"/>
          </a:xfrm>
          <a:prstGeom prst="rect">
            <a:avLst/>
          </a:prstGeom>
          <a:ln>
            <a:solidFill>
              <a:schemeClr val="tx1"/>
            </a:solidFill>
          </a:ln>
        </p:spPr>
        <p:txBody>
          <a:bodyPr wrap="square">
            <a:spAutoFit/>
          </a:bodyPr>
          <a:lstStyle/>
          <a:p>
            <a:pPr algn="ctr"/>
            <a:endParaRPr lang="en-GB" dirty="0">
              <a:solidFill>
                <a:srgbClr val="002060"/>
              </a:solidFill>
            </a:endParaRPr>
          </a:p>
        </p:txBody>
      </p:sp>
      <p:sp>
        <p:nvSpPr>
          <p:cNvPr id="29" name="Rectangle 28">
            <a:extLst>
              <a:ext uri="{FF2B5EF4-FFF2-40B4-BE49-F238E27FC236}">
                <a16:creationId xmlns:a16="http://schemas.microsoft.com/office/drawing/2014/main" id="{C6A37F6D-E6BA-4366-AF62-7A5D70CF7493}"/>
              </a:ext>
            </a:extLst>
          </p:cNvPr>
          <p:cNvSpPr/>
          <p:nvPr/>
        </p:nvSpPr>
        <p:spPr>
          <a:xfrm>
            <a:off x="7922993" y="474947"/>
            <a:ext cx="1127013" cy="369332"/>
          </a:xfrm>
          <a:prstGeom prst="rect">
            <a:avLst/>
          </a:prstGeom>
          <a:ln>
            <a:solidFill>
              <a:schemeClr val="tx1"/>
            </a:solidFill>
          </a:ln>
        </p:spPr>
        <p:txBody>
          <a:bodyPr wrap="square">
            <a:spAutoFit/>
          </a:bodyPr>
          <a:lstStyle/>
          <a:p>
            <a:pPr algn="ctr"/>
            <a:endParaRPr lang="en-GB" dirty="0">
              <a:solidFill>
                <a:srgbClr val="002060"/>
              </a:solidFill>
            </a:endParaRPr>
          </a:p>
        </p:txBody>
      </p:sp>
      <p:grpSp>
        <p:nvGrpSpPr>
          <p:cNvPr id="42" name="Group 41">
            <a:extLst>
              <a:ext uri="{FF2B5EF4-FFF2-40B4-BE49-F238E27FC236}">
                <a16:creationId xmlns:a16="http://schemas.microsoft.com/office/drawing/2014/main" id="{B948E6A2-22D3-4C0F-9E97-9E47273751D6}"/>
              </a:ext>
            </a:extLst>
          </p:cNvPr>
          <p:cNvGrpSpPr/>
          <p:nvPr/>
        </p:nvGrpSpPr>
        <p:grpSpPr>
          <a:xfrm>
            <a:off x="572649" y="6001070"/>
            <a:ext cx="4254528" cy="822010"/>
            <a:chOff x="4323299" y="5998032"/>
            <a:chExt cx="4358802" cy="738664"/>
          </a:xfrm>
        </p:grpSpPr>
        <p:sp>
          <p:nvSpPr>
            <p:cNvPr id="31" name="TextBox 30">
              <a:extLst>
                <a:ext uri="{FF2B5EF4-FFF2-40B4-BE49-F238E27FC236}">
                  <a16:creationId xmlns:a16="http://schemas.microsoft.com/office/drawing/2014/main" id="{7AC10C19-1A5E-4B62-B62E-DB61F05A1141}"/>
                </a:ext>
              </a:extLst>
            </p:cNvPr>
            <p:cNvSpPr txBox="1"/>
            <p:nvPr/>
          </p:nvSpPr>
          <p:spPr>
            <a:xfrm>
              <a:off x="4323299" y="5998032"/>
              <a:ext cx="3564367" cy="738664"/>
            </a:xfrm>
            <a:prstGeom prst="rect">
              <a:avLst/>
            </a:prstGeom>
            <a:solidFill>
              <a:schemeClr val="bg1"/>
            </a:solidFill>
            <a:ln>
              <a:solidFill>
                <a:srgbClr val="FF0000"/>
              </a:solidFill>
            </a:ln>
          </p:spPr>
          <p:txBody>
            <a:bodyPr wrap="square" rtlCol="0">
              <a:spAutoFit/>
            </a:bodyPr>
            <a:lstStyle/>
            <a:p>
              <a:r>
                <a:rPr lang="en-GB" sz="1050" dirty="0">
                  <a:solidFill>
                    <a:srgbClr val="002060"/>
                  </a:solidFill>
                </a:rPr>
                <a:t>Whenever you are near water:     </a:t>
              </a:r>
            </a:p>
            <a:p>
              <a:pPr marL="285750" indent="-285750">
                <a:buFont typeface="Wingdings" panose="05000000000000000000" pitchFamily="2" charset="2"/>
                <a:buChar char="§"/>
              </a:pPr>
              <a:r>
                <a:rPr lang="en-GB" sz="1050" dirty="0">
                  <a:solidFill>
                    <a:srgbClr val="002060"/>
                  </a:solidFill>
                </a:rPr>
                <a:t>Stop and Think</a:t>
              </a:r>
            </a:p>
            <a:p>
              <a:pPr marL="285750" indent="-285750">
                <a:buFont typeface="Wingdings" panose="05000000000000000000" pitchFamily="2" charset="2"/>
                <a:buChar char="§"/>
              </a:pPr>
              <a:r>
                <a:rPr lang="en-GB" sz="1050" dirty="0">
                  <a:solidFill>
                    <a:srgbClr val="002060"/>
                  </a:solidFill>
                </a:rPr>
                <a:t>Stay Together</a:t>
              </a:r>
            </a:p>
            <a:p>
              <a:endParaRPr lang="en-GB" sz="1050" dirty="0"/>
            </a:p>
          </p:txBody>
        </p:sp>
        <p:sp>
          <p:nvSpPr>
            <p:cNvPr id="32" name="TextBox 31">
              <a:extLst>
                <a:ext uri="{FF2B5EF4-FFF2-40B4-BE49-F238E27FC236}">
                  <a16:creationId xmlns:a16="http://schemas.microsoft.com/office/drawing/2014/main" id="{43FA07BB-F1E4-4C00-A5F1-ED471820C096}"/>
                </a:ext>
              </a:extLst>
            </p:cNvPr>
            <p:cNvSpPr txBox="1"/>
            <p:nvPr/>
          </p:nvSpPr>
          <p:spPr>
            <a:xfrm>
              <a:off x="6435011" y="6035497"/>
              <a:ext cx="2247090" cy="577081"/>
            </a:xfrm>
            <a:prstGeom prst="rect">
              <a:avLst/>
            </a:prstGeom>
            <a:noFill/>
          </p:spPr>
          <p:txBody>
            <a:bodyPr wrap="square">
              <a:spAutoFit/>
            </a:bodyPr>
            <a:lstStyle/>
            <a:p>
              <a:r>
                <a:rPr lang="en-GB" sz="1050" dirty="0">
                  <a:solidFill>
                    <a:srgbClr val="FF0000"/>
                  </a:solidFill>
                </a:rPr>
                <a:t>In an emergency: </a:t>
              </a:r>
            </a:p>
            <a:p>
              <a:pPr marL="285750" indent="-285750">
                <a:buFont typeface="Arial" panose="020B0604020202020204" pitchFamily="34" charset="0"/>
                <a:buChar char="•"/>
              </a:pPr>
              <a:r>
                <a:rPr lang="en-GB" sz="1050" dirty="0">
                  <a:solidFill>
                    <a:srgbClr val="FF0000"/>
                  </a:solidFill>
                </a:rPr>
                <a:t>Call 999</a:t>
              </a:r>
            </a:p>
            <a:p>
              <a:pPr marL="285750" indent="-285750">
                <a:buFont typeface="Arial" panose="020B0604020202020204" pitchFamily="34" charset="0"/>
                <a:buChar char="•"/>
              </a:pPr>
              <a:r>
                <a:rPr lang="en-GB" sz="1050" dirty="0">
                  <a:solidFill>
                    <a:srgbClr val="FF0000"/>
                  </a:solidFill>
                </a:rPr>
                <a:t>Float</a:t>
              </a:r>
            </a:p>
          </p:txBody>
        </p:sp>
      </p:grpSp>
      <p:sp>
        <p:nvSpPr>
          <p:cNvPr id="34" name="Rectangle 33">
            <a:extLst>
              <a:ext uri="{FF2B5EF4-FFF2-40B4-BE49-F238E27FC236}">
                <a16:creationId xmlns:a16="http://schemas.microsoft.com/office/drawing/2014/main" id="{FF227C5F-6681-4D7E-A69A-6DCF2C18A440}"/>
              </a:ext>
            </a:extLst>
          </p:cNvPr>
          <p:cNvSpPr/>
          <p:nvPr/>
        </p:nvSpPr>
        <p:spPr>
          <a:xfrm>
            <a:off x="62591" y="1077930"/>
            <a:ext cx="3969187" cy="21732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A19B5F60-0E9D-445B-B9E5-515EED6A682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5400"/>
          <a:stretch/>
        </p:blipFill>
        <p:spPr>
          <a:xfrm>
            <a:off x="115398" y="1462312"/>
            <a:ext cx="2388375" cy="1410317"/>
          </a:xfrm>
          <a:prstGeom prst="rect">
            <a:avLst/>
          </a:prstGeom>
        </p:spPr>
      </p:pic>
      <p:sp>
        <p:nvSpPr>
          <p:cNvPr id="35" name="TextBox 34">
            <a:extLst>
              <a:ext uri="{FF2B5EF4-FFF2-40B4-BE49-F238E27FC236}">
                <a16:creationId xmlns:a16="http://schemas.microsoft.com/office/drawing/2014/main" id="{B959FA4E-0198-4C17-A3A0-CDA4C3497EE8}"/>
              </a:ext>
            </a:extLst>
          </p:cNvPr>
          <p:cNvSpPr txBox="1"/>
          <p:nvPr/>
        </p:nvSpPr>
        <p:spPr>
          <a:xfrm>
            <a:off x="151073" y="1139948"/>
            <a:ext cx="3278222" cy="430887"/>
          </a:xfrm>
          <a:prstGeom prst="rect">
            <a:avLst/>
          </a:prstGeom>
          <a:noFill/>
        </p:spPr>
        <p:txBody>
          <a:bodyPr wrap="square" rtlCol="0">
            <a:spAutoFit/>
          </a:bodyPr>
          <a:lstStyle/>
          <a:p>
            <a:r>
              <a:rPr lang="en-GB" sz="1100" dirty="0">
                <a:solidFill>
                  <a:srgbClr val="002060"/>
                </a:solidFill>
                <a:latin typeface="+mn-lt"/>
              </a:rPr>
              <a:t>To spot rip currents look out for:</a:t>
            </a:r>
          </a:p>
          <a:p>
            <a:endParaRPr lang="en-GB" sz="1100" dirty="0"/>
          </a:p>
        </p:txBody>
      </p:sp>
      <p:sp>
        <p:nvSpPr>
          <p:cNvPr id="36" name="TextBox 35">
            <a:extLst>
              <a:ext uri="{FF2B5EF4-FFF2-40B4-BE49-F238E27FC236}">
                <a16:creationId xmlns:a16="http://schemas.microsoft.com/office/drawing/2014/main" id="{15EEC588-CAB4-4DFD-9631-491EA44897E2}"/>
              </a:ext>
            </a:extLst>
          </p:cNvPr>
          <p:cNvSpPr txBox="1"/>
          <p:nvPr/>
        </p:nvSpPr>
        <p:spPr>
          <a:xfrm>
            <a:off x="2484564" y="941994"/>
            <a:ext cx="1400782" cy="2117183"/>
          </a:xfrm>
          <a:prstGeom prst="rect">
            <a:avLst/>
          </a:prstGeom>
          <a:noFill/>
        </p:spPr>
        <p:txBody>
          <a:bodyPr wrap="square" rtlCol="0">
            <a:spAutoFit/>
          </a:bodyPr>
          <a:lstStyle/>
          <a:p>
            <a:pPr>
              <a:lnSpc>
                <a:spcPct val="150000"/>
              </a:lnSpc>
            </a:pPr>
            <a:r>
              <a:rPr lang="en-GB" dirty="0"/>
              <a:t>1.</a:t>
            </a:r>
          </a:p>
          <a:p>
            <a:pPr>
              <a:lnSpc>
                <a:spcPct val="150000"/>
              </a:lnSpc>
            </a:pPr>
            <a:r>
              <a:rPr lang="en-GB" dirty="0"/>
              <a:t>2.</a:t>
            </a:r>
          </a:p>
          <a:p>
            <a:pPr>
              <a:lnSpc>
                <a:spcPct val="150000"/>
              </a:lnSpc>
            </a:pPr>
            <a:r>
              <a:rPr lang="en-GB" dirty="0"/>
              <a:t>3.</a:t>
            </a:r>
          </a:p>
          <a:p>
            <a:pPr>
              <a:lnSpc>
                <a:spcPct val="150000"/>
              </a:lnSpc>
            </a:pPr>
            <a:r>
              <a:rPr lang="en-GB" dirty="0"/>
              <a:t>4.</a:t>
            </a:r>
          </a:p>
          <a:p>
            <a:pPr>
              <a:lnSpc>
                <a:spcPct val="150000"/>
              </a:lnSpc>
            </a:pPr>
            <a:r>
              <a:rPr lang="en-GB" dirty="0"/>
              <a:t>5.</a:t>
            </a:r>
          </a:p>
        </p:txBody>
      </p:sp>
      <p:sp>
        <p:nvSpPr>
          <p:cNvPr id="38" name="TextBox 37">
            <a:extLst>
              <a:ext uri="{FF2B5EF4-FFF2-40B4-BE49-F238E27FC236}">
                <a16:creationId xmlns:a16="http://schemas.microsoft.com/office/drawing/2014/main" id="{85539CE0-AA83-497B-BEE2-1A9ABD6A9DD5}"/>
              </a:ext>
            </a:extLst>
          </p:cNvPr>
          <p:cNvSpPr txBox="1"/>
          <p:nvPr/>
        </p:nvSpPr>
        <p:spPr>
          <a:xfrm>
            <a:off x="4093134" y="1058274"/>
            <a:ext cx="4952957" cy="2192908"/>
          </a:xfrm>
          <a:prstGeom prst="rect">
            <a:avLst/>
          </a:prstGeom>
          <a:noFill/>
          <a:ln>
            <a:solidFill>
              <a:schemeClr val="tx1"/>
            </a:solidFill>
          </a:ln>
        </p:spPr>
        <p:txBody>
          <a:bodyPr wrap="square">
            <a:spAutoFit/>
          </a:bodyPr>
          <a:lstStyle/>
          <a:p>
            <a:r>
              <a:rPr lang="en-GB" sz="1050" dirty="0">
                <a:solidFill>
                  <a:srgbClr val="002060"/>
                </a:solidFill>
              </a:rPr>
              <a:t>Longshore currents run ______ the beach.</a:t>
            </a:r>
          </a:p>
          <a:p>
            <a:endParaRPr lang="en-GB" sz="1050" dirty="0">
              <a:solidFill>
                <a:srgbClr val="002060"/>
              </a:solidFill>
            </a:endParaRPr>
          </a:p>
          <a:p>
            <a:r>
              <a:rPr lang="en-GB" sz="1050" dirty="0">
                <a:solidFill>
                  <a:srgbClr val="002060"/>
                </a:solidFill>
              </a:rPr>
              <a:t>When you’re in the ____ , these ________ can carry you ______ the beach away from where you got into the water, and may even carry you to an area where you can’t get out or towards a ___ _______.</a:t>
            </a:r>
          </a:p>
          <a:p>
            <a:endParaRPr lang="en-GB" sz="1050" dirty="0">
              <a:solidFill>
                <a:srgbClr val="002060"/>
              </a:solidFill>
            </a:endParaRPr>
          </a:p>
          <a:p>
            <a:r>
              <a:rPr lang="en-GB" sz="1050" dirty="0">
                <a:solidFill>
                  <a:srgbClr val="002060"/>
                </a:solidFill>
              </a:rPr>
              <a:t>Longshore currents can be __________ to spot, but look for the waves coming ___ at an angle to the beach, and __________  on the beach which are used to stop the sand washing up the beach with the longshore current.</a:t>
            </a:r>
          </a:p>
          <a:p>
            <a:endParaRPr lang="en-GB" sz="1050" dirty="0">
              <a:solidFill>
                <a:srgbClr val="002060"/>
              </a:solidFill>
            </a:endParaRPr>
          </a:p>
          <a:p>
            <a:pPr algn="ctr"/>
            <a:r>
              <a:rPr lang="en-GB" sz="1100" b="1" dirty="0">
                <a:solidFill>
                  <a:srgbClr val="002060"/>
                </a:solidFill>
              </a:rPr>
              <a:t>IN 	GROYNES	ALONG	DIFFICULT	SEA					CURRENTS	ALONG	RIP CURRENT</a:t>
            </a:r>
          </a:p>
        </p:txBody>
      </p:sp>
      <p:sp>
        <p:nvSpPr>
          <p:cNvPr id="41" name="TextBox 40">
            <a:extLst>
              <a:ext uri="{FF2B5EF4-FFF2-40B4-BE49-F238E27FC236}">
                <a16:creationId xmlns:a16="http://schemas.microsoft.com/office/drawing/2014/main" id="{C8D91547-F40E-4AE9-86D4-DA0083CF0B70}"/>
              </a:ext>
            </a:extLst>
          </p:cNvPr>
          <p:cNvSpPr txBox="1"/>
          <p:nvPr/>
        </p:nvSpPr>
        <p:spPr>
          <a:xfrm>
            <a:off x="4777989" y="3700261"/>
            <a:ext cx="3967126" cy="2123658"/>
          </a:xfrm>
          <a:prstGeom prst="rect">
            <a:avLst/>
          </a:prstGeom>
          <a:noFill/>
          <a:ln>
            <a:noFill/>
          </a:ln>
        </p:spPr>
        <p:txBody>
          <a:bodyPr wrap="square" rtlCol="0">
            <a:spAutoFit/>
          </a:bodyPr>
          <a:lstStyle/>
          <a:p>
            <a:r>
              <a:rPr lang="en-GB" sz="1100" b="1" dirty="0">
                <a:solidFill>
                  <a:srgbClr val="002060"/>
                </a:solidFill>
              </a:rPr>
              <a:t>How many high and low tides are there per day?</a:t>
            </a:r>
          </a:p>
          <a:p>
            <a:endParaRPr lang="en-GB" sz="1100" dirty="0">
              <a:solidFill>
                <a:srgbClr val="002060"/>
              </a:solidFill>
            </a:endParaRPr>
          </a:p>
          <a:p>
            <a:endParaRPr lang="en-GB" sz="1100" dirty="0">
              <a:solidFill>
                <a:srgbClr val="002060"/>
              </a:solidFill>
            </a:endParaRPr>
          </a:p>
          <a:p>
            <a:r>
              <a:rPr lang="en-GB" sz="1100" b="1" dirty="0">
                <a:solidFill>
                  <a:srgbClr val="002060"/>
                </a:solidFill>
              </a:rPr>
              <a:t>Will a tide flow up a shallow or steep shelving beach the fastest?</a:t>
            </a:r>
          </a:p>
          <a:p>
            <a:endParaRPr lang="en-GB" sz="1100" b="1" dirty="0">
              <a:solidFill>
                <a:srgbClr val="002060"/>
              </a:solidFill>
            </a:endParaRPr>
          </a:p>
          <a:p>
            <a:endParaRPr lang="en-GB" sz="1100" b="1" dirty="0">
              <a:solidFill>
                <a:srgbClr val="002060"/>
              </a:solidFill>
            </a:endParaRPr>
          </a:p>
          <a:p>
            <a:endParaRPr lang="en-GB" sz="1100" b="1" dirty="0">
              <a:solidFill>
                <a:srgbClr val="002060"/>
              </a:solidFill>
            </a:endParaRPr>
          </a:p>
          <a:p>
            <a:endParaRPr lang="en-GB" sz="1100" b="1" dirty="0">
              <a:solidFill>
                <a:srgbClr val="002060"/>
              </a:solidFill>
            </a:endParaRPr>
          </a:p>
          <a:p>
            <a:endParaRPr lang="en-GB" sz="1100" dirty="0">
              <a:solidFill>
                <a:srgbClr val="002060"/>
              </a:solidFill>
            </a:endParaRPr>
          </a:p>
          <a:p>
            <a:r>
              <a:rPr lang="en-GB" sz="1100" b="1" dirty="0">
                <a:solidFill>
                  <a:srgbClr val="002060"/>
                </a:solidFill>
              </a:rPr>
              <a:t>How do the tide and cliffs sometimes result in people needing to be evacuated from the cliffs by helicopter?</a:t>
            </a:r>
          </a:p>
        </p:txBody>
      </p:sp>
      <p:pic>
        <p:nvPicPr>
          <p:cNvPr id="44" name="Picture 43">
            <a:extLst>
              <a:ext uri="{FF2B5EF4-FFF2-40B4-BE49-F238E27FC236}">
                <a16:creationId xmlns:a16="http://schemas.microsoft.com/office/drawing/2014/main" id="{4D827609-7AE7-4A3C-A76B-083643EF8EB9}"/>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83499" y="3315893"/>
            <a:ext cx="1135053" cy="1007359"/>
          </a:xfrm>
          <a:prstGeom prst="rect">
            <a:avLst/>
          </a:prstGeom>
        </p:spPr>
      </p:pic>
      <p:pic>
        <p:nvPicPr>
          <p:cNvPr id="52" name="Picture 51">
            <a:extLst>
              <a:ext uri="{FF2B5EF4-FFF2-40B4-BE49-F238E27FC236}">
                <a16:creationId xmlns:a16="http://schemas.microsoft.com/office/drawing/2014/main" id="{C01835EF-CD81-4199-912C-662476BEE90E}"/>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1936195" y="3251181"/>
            <a:ext cx="2070670" cy="2676629"/>
          </a:xfrm>
          <a:prstGeom prst="rect">
            <a:avLst/>
          </a:prstGeom>
        </p:spPr>
      </p:pic>
      <p:sp>
        <p:nvSpPr>
          <p:cNvPr id="57" name="TextBox 56">
            <a:extLst>
              <a:ext uri="{FF2B5EF4-FFF2-40B4-BE49-F238E27FC236}">
                <a16:creationId xmlns:a16="http://schemas.microsoft.com/office/drawing/2014/main" id="{396407E8-8618-4B75-945D-2EAFB1EBBEF9}"/>
              </a:ext>
            </a:extLst>
          </p:cNvPr>
          <p:cNvSpPr txBox="1"/>
          <p:nvPr/>
        </p:nvSpPr>
        <p:spPr>
          <a:xfrm>
            <a:off x="1147020" y="3359365"/>
            <a:ext cx="2988605" cy="769441"/>
          </a:xfrm>
          <a:prstGeom prst="rect">
            <a:avLst/>
          </a:prstGeom>
          <a:noFill/>
        </p:spPr>
        <p:txBody>
          <a:bodyPr wrap="square">
            <a:spAutoFit/>
          </a:bodyPr>
          <a:lstStyle/>
          <a:p>
            <a:r>
              <a:rPr lang="en-GB" sz="1100" dirty="0"/>
              <a:t>The wind can blow people on inflatables out to sea, and surface chop can make it difficult to swim back towards the shore. </a:t>
            </a:r>
          </a:p>
        </p:txBody>
      </p:sp>
      <p:sp>
        <p:nvSpPr>
          <p:cNvPr id="56" name="TextBox 55">
            <a:extLst>
              <a:ext uri="{FF2B5EF4-FFF2-40B4-BE49-F238E27FC236}">
                <a16:creationId xmlns:a16="http://schemas.microsoft.com/office/drawing/2014/main" id="{06E1EBE6-ECFF-403E-8007-C43388D9C9D9}"/>
              </a:ext>
            </a:extLst>
          </p:cNvPr>
          <p:cNvSpPr txBox="1"/>
          <p:nvPr/>
        </p:nvSpPr>
        <p:spPr>
          <a:xfrm>
            <a:off x="2267316" y="4136277"/>
            <a:ext cx="1909696" cy="230832"/>
          </a:xfrm>
          <a:prstGeom prst="rect">
            <a:avLst/>
          </a:prstGeom>
          <a:noFill/>
        </p:spPr>
        <p:txBody>
          <a:bodyPr wrap="square" rtlCol="0">
            <a:spAutoFit/>
          </a:bodyPr>
          <a:lstStyle/>
          <a:p>
            <a:r>
              <a:rPr lang="en-GB" sz="900" b="1" dirty="0">
                <a:highlight>
                  <a:srgbClr val="FFFFFF"/>
                </a:highlight>
              </a:rPr>
              <a:t>What is surface chop?</a:t>
            </a:r>
          </a:p>
        </p:txBody>
      </p:sp>
      <p:cxnSp>
        <p:nvCxnSpPr>
          <p:cNvPr id="59" name="Straight Connector 58">
            <a:extLst>
              <a:ext uri="{FF2B5EF4-FFF2-40B4-BE49-F238E27FC236}">
                <a16:creationId xmlns:a16="http://schemas.microsoft.com/office/drawing/2014/main" id="{0283C16B-F7C6-4066-91D9-EB8F15B51297}"/>
              </a:ext>
            </a:extLst>
          </p:cNvPr>
          <p:cNvCxnSpPr/>
          <p:nvPr/>
        </p:nvCxnSpPr>
        <p:spPr>
          <a:xfrm>
            <a:off x="2133309" y="4589495"/>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CAC3D20-45D6-4F83-9DFC-DFA35C882389}"/>
              </a:ext>
            </a:extLst>
          </p:cNvPr>
          <p:cNvCxnSpPr/>
          <p:nvPr/>
        </p:nvCxnSpPr>
        <p:spPr>
          <a:xfrm>
            <a:off x="2133309" y="4762090"/>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46DC464-22CA-4742-8157-E7E988A24EA8}"/>
              </a:ext>
            </a:extLst>
          </p:cNvPr>
          <p:cNvCxnSpPr/>
          <p:nvPr/>
        </p:nvCxnSpPr>
        <p:spPr>
          <a:xfrm>
            <a:off x="2112911" y="4943914"/>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074683F-C258-4A0C-B775-AA65FD616736}"/>
              </a:ext>
            </a:extLst>
          </p:cNvPr>
          <p:cNvCxnSpPr/>
          <p:nvPr/>
        </p:nvCxnSpPr>
        <p:spPr>
          <a:xfrm>
            <a:off x="2123544" y="5114036"/>
            <a:ext cx="15972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21E3373-6FD6-46B6-A432-4C117588E973}"/>
              </a:ext>
            </a:extLst>
          </p:cNvPr>
          <p:cNvCxnSpPr/>
          <p:nvPr/>
        </p:nvCxnSpPr>
        <p:spPr>
          <a:xfrm>
            <a:off x="2182117" y="5305421"/>
            <a:ext cx="1597201" cy="0"/>
          </a:xfrm>
          <a:prstGeom prst="line">
            <a:avLst/>
          </a:prstGeom>
        </p:spPr>
        <p:style>
          <a:lnRef idx="1">
            <a:schemeClr val="accent1"/>
          </a:lnRef>
          <a:fillRef idx="0">
            <a:schemeClr val="accent1"/>
          </a:fillRef>
          <a:effectRef idx="0">
            <a:schemeClr val="accent1"/>
          </a:effectRef>
          <a:fontRef idx="minor">
            <a:schemeClr val="tx1"/>
          </a:fontRef>
        </p:style>
      </p:cxnSp>
      <p:pic>
        <p:nvPicPr>
          <p:cNvPr id="67" name="Picture 66">
            <a:extLst>
              <a:ext uri="{FF2B5EF4-FFF2-40B4-BE49-F238E27FC236}">
                <a16:creationId xmlns:a16="http://schemas.microsoft.com/office/drawing/2014/main" id="{964F1589-6F68-4722-A3A7-C233EA066EDE}"/>
              </a:ext>
            </a:extLst>
          </p:cNvPr>
          <p:cNvPicPr>
            <a:picLocks noChangeAspect="1"/>
          </p:cNvPicPr>
          <p:nvPr/>
        </p:nvPicPr>
        <p:blipFill>
          <a:blip r:embed="rId14" cstate="print">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81030" y="4348545"/>
            <a:ext cx="1764193" cy="1562140"/>
          </a:xfrm>
          <a:prstGeom prst="rect">
            <a:avLst/>
          </a:prstGeom>
        </p:spPr>
      </p:pic>
      <p:sp>
        <p:nvSpPr>
          <p:cNvPr id="66" name="TextBox 65">
            <a:extLst>
              <a:ext uri="{FF2B5EF4-FFF2-40B4-BE49-F238E27FC236}">
                <a16:creationId xmlns:a16="http://schemas.microsoft.com/office/drawing/2014/main" id="{390EFCC3-86F0-44E2-994B-AAD682B5EFC2}"/>
              </a:ext>
            </a:extLst>
          </p:cNvPr>
          <p:cNvSpPr txBox="1"/>
          <p:nvPr/>
        </p:nvSpPr>
        <p:spPr>
          <a:xfrm>
            <a:off x="127968" y="4705257"/>
            <a:ext cx="1870315" cy="600164"/>
          </a:xfrm>
          <a:prstGeom prst="rect">
            <a:avLst/>
          </a:prstGeom>
          <a:noFill/>
        </p:spPr>
        <p:txBody>
          <a:bodyPr wrap="square">
            <a:spAutoFit/>
          </a:bodyPr>
          <a:lstStyle/>
          <a:p>
            <a:pPr algn="ctr"/>
            <a:r>
              <a:rPr lang="en-GB" sz="1100" b="1" dirty="0">
                <a:highlight>
                  <a:srgbClr val="FFFFFF"/>
                </a:highlight>
              </a:rPr>
              <a:t>Do offshore winds blow towards the land or out to sea?</a:t>
            </a:r>
          </a:p>
        </p:txBody>
      </p:sp>
    </p:spTree>
    <p:extLst>
      <p:ext uri="{BB962C8B-B14F-4D97-AF65-F5344CB8AC3E}">
        <p14:creationId xmlns:p14="http://schemas.microsoft.com/office/powerpoint/2010/main" val="110148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nodePh="1">
                                  <p:stCondLst>
                                    <p:cond delay="0"/>
                                  </p:stCondLst>
                                  <p:endCondLst>
                                    <p:cond evt="begin" delay="0">
                                      <p:tn val="15"/>
                                    </p:cond>
                                  </p:end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nodePh="1">
                                  <p:stCondLst>
                                    <p:cond delay="0"/>
                                  </p:stCondLst>
                                  <p:endCondLst>
                                    <p:cond evt="begin" delay="0">
                                      <p:tn val="20"/>
                                    </p:cond>
                                  </p:end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28" grpId="0" animBg="1"/>
      <p:bldP spid="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7FB542-B56B-4FB8-B84A-C275EEAC0BAE}"/>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8041"/>
          <a:stretch/>
        </p:blipFill>
        <p:spPr>
          <a:xfrm>
            <a:off x="0" y="-2181"/>
            <a:ext cx="9144000" cy="1802059"/>
          </a:xfrm>
          <a:prstGeom prst="rect">
            <a:avLst/>
          </a:prstGeom>
        </p:spPr>
      </p:pic>
      <p:sp>
        <p:nvSpPr>
          <p:cNvPr id="6" name="TextBox 5"/>
          <p:cNvSpPr txBox="1"/>
          <p:nvPr/>
        </p:nvSpPr>
        <p:spPr>
          <a:xfrm>
            <a:off x="327228" y="312909"/>
            <a:ext cx="8314445" cy="1077218"/>
          </a:xfrm>
          <a:prstGeom prst="rect">
            <a:avLst/>
          </a:prstGeom>
          <a:noFill/>
        </p:spPr>
        <p:txBody>
          <a:bodyPr wrap="square" rtlCol="0">
            <a:spAutoFit/>
          </a:bodyPr>
          <a:lstStyle/>
          <a:p>
            <a:pPr algn="ctr"/>
            <a:r>
              <a:rPr lang="en-GB" sz="3200" b="1" dirty="0">
                <a:solidFill>
                  <a:schemeClr val="bg1"/>
                </a:solidFill>
                <a:effectLst>
                  <a:outerShdw blurRad="38100" dist="38100" dir="2700000" algn="tl">
                    <a:srgbClr val="000000">
                      <a:alpha val="43137"/>
                    </a:srgbClr>
                  </a:outerShdw>
                </a:effectLst>
              </a:rPr>
              <a:t>Dye release experiment to expose a rip current…</a:t>
            </a:r>
            <a:endParaRPr lang="en-GB" sz="2400" dirty="0">
              <a:solidFill>
                <a:schemeClr val="bg1"/>
              </a:solidFill>
              <a:effectLst>
                <a:outerShdw blurRad="38100" dist="38100" dir="2700000" algn="tl">
                  <a:srgbClr val="000000">
                    <a:alpha val="43137"/>
                  </a:srgbClr>
                </a:outerShdw>
              </a:effectLst>
            </a:endParaRPr>
          </a:p>
        </p:txBody>
      </p:sp>
      <p:sp>
        <p:nvSpPr>
          <p:cNvPr id="9" name="TextBox 8"/>
          <p:cNvSpPr txBox="1"/>
          <p:nvPr/>
        </p:nvSpPr>
        <p:spPr>
          <a:xfrm>
            <a:off x="337810" y="2028410"/>
            <a:ext cx="8468380" cy="3139321"/>
          </a:xfrm>
          <a:prstGeom prst="rect">
            <a:avLst/>
          </a:prstGeom>
          <a:noFill/>
        </p:spPr>
        <p:txBody>
          <a:bodyPr wrap="square" rtlCol="0">
            <a:spAutoFit/>
          </a:bodyPr>
          <a:lstStyle/>
          <a:p>
            <a:pPr marL="342900" indent="-342900">
              <a:buAutoNum type="arabicPeriod"/>
            </a:pPr>
            <a:r>
              <a:rPr lang="en-GB" dirty="0">
                <a:solidFill>
                  <a:srgbClr val="002060"/>
                </a:solidFill>
              </a:rPr>
              <a:t>Watch the first video, you have 6 seconds to identify where the rip is.</a:t>
            </a:r>
          </a:p>
          <a:p>
            <a:pPr marL="342900" indent="-342900">
              <a:buAutoNum type="arabicPeriod"/>
            </a:pPr>
            <a:endParaRPr lang="en-GB" dirty="0">
              <a:solidFill>
                <a:srgbClr val="002060"/>
              </a:solidFill>
            </a:endParaRPr>
          </a:p>
          <a:p>
            <a:pPr marL="342900" indent="-342900">
              <a:buAutoNum type="arabicPeriod"/>
            </a:pPr>
            <a:r>
              <a:rPr lang="en-GB" dirty="0">
                <a:solidFill>
                  <a:srgbClr val="002060"/>
                </a:solidFill>
              </a:rPr>
              <a:t>Watch the second video to find out if you were correct…</a:t>
            </a:r>
          </a:p>
          <a:p>
            <a:pPr marL="342900" indent="-342900">
              <a:buAutoNum type="arabicPeriod"/>
            </a:pPr>
            <a:endParaRPr lang="en-GB" dirty="0">
              <a:solidFill>
                <a:srgbClr val="002060"/>
              </a:solidFill>
            </a:endParaRPr>
          </a:p>
          <a:p>
            <a:pPr marL="342900" indent="-342900">
              <a:buAutoNum type="arabicPeriod"/>
            </a:pPr>
            <a:endParaRPr lang="en-GB" dirty="0">
              <a:solidFill>
                <a:srgbClr val="002060"/>
              </a:solidFill>
            </a:endParaRPr>
          </a:p>
          <a:p>
            <a:r>
              <a:rPr lang="en-US" dirty="0">
                <a:solidFill>
                  <a:srgbClr val="002060"/>
                </a:solidFill>
                <a:hlinkClick r:id="rId5"/>
              </a:rPr>
              <a:t>Rip current video 1</a:t>
            </a:r>
            <a:endParaRPr lang="en-US" dirty="0">
              <a:solidFill>
                <a:srgbClr val="002060"/>
              </a:solidFill>
            </a:endParaRPr>
          </a:p>
          <a:p>
            <a:endParaRPr lang="en-GB" dirty="0">
              <a:solidFill>
                <a:srgbClr val="002060"/>
              </a:solidFill>
            </a:endParaRPr>
          </a:p>
          <a:p>
            <a:r>
              <a:rPr lang="en-US" dirty="0">
                <a:solidFill>
                  <a:srgbClr val="002060"/>
                </a:solidFill>
                <a:hlinkClick r:id="rId6"/>
              </a:rPr>
              <a:t>Rip current video 2</a:t>
            </a:r>
            <a:endParaRPr lang="en-US" dirty="0">
              <a:solidFill>
                <a:srgbClr val="002060"/>
              </a:solidFill>
            </a:endParaRPr>
          </a:p>
          <a:p>
            <a:endParaRPr lang="en-GB" dirty="0">
              <a:solidFill>
                <a:srgbClr val="002060"/>
              </a:solidFill>
            </a:endParaRPr>
          </a:p>
          <a:p>
            <a:r>
              <a:rPr lang="en-GB" dirty="0">
                <a:solidFill>
                  <a:srgbClr val="002060"/>
                </a:solidFill>
              </a:rPr>
              <a:t>(</a:t>
            </a:r>
            <a:r>
              <a:rPr lang="en-GB" dirty="0">
                <a:solidFill>
                  <a:srgbClr val="002060"/>
                </a:solidFill>
                <a:hlinkClick r:id="rId7"/>
              </a:rPr>
              <a:t>www.scienceofthe surf.com</a:t>
            </a:r>
            <a:r>
              <a:rPr lang="en-GB" dirty="0">
                <a:solidFill>
                  <a:srgbClr val="002060"/>
                </a:solidFill>
              </a:rPr>
              <a:t>) </a:t>
            </a:r>
          </a:p>
          <a:p>
            <a:endParaRPr lang="en-GB" dirty="0">
              <a:solidFill>
                <a:srgbClr val="002060"/>
              </a:solidFill>
            </a:endParaRPr>
          </a:p>
        </p:txBody>
      </p:sp>
      <p:pic>
        <p:nvPicPr>
          <p:cNvPr id="3" name="Picture 2">
            <a:extLst>
              <a:ext uri="{FF2B5EF4-FFF2-40B4-BE49-F238E27FC236}">
                <a16:creationId xmlns:a16="http://schemas.microsoft.com/office/drawing/2014/main" id="{02218F3E-1904-452F-B38B-69071AD83526}"/>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484450" y="3253089"/>
            <a:ext cx="2438400" cy="2438400"/>
          </a:xfrm>
          <a:prstGeom prst="rect">
            <a:avLst/>
          </a:prstGeom>
        </p:spPr>
      </p:pic>
      <p:pic>
        <p:nvPicPr>
          <p:cNvPr id="10" name="Picture 9">
            <a:extLst>
              <a:ext uri="{FF2B5EF4-FFF2-40B4-BE49-F238E27FC236}">
                <a16:creationId xmlns:a16="http://schemas.microsoft.com/office/drawing/2014/main" id="{FD1AD118-B456-4D98-8B93-23AD601C7635}"/>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7050746" y="3113372"/>
            <a:ext cx="1627548" cy="2230793"/>
          </a:xfrm>
          <a:prstGeom prst="rect">
            <a:avLst/>
          </a:prstGeom>
        </p:spPr>
      </p:pic>
      <p:sp>
        <p:nvSpPr>
          <p:cNvPr id="11" name="TextBox 10">
            <a:extLst>
              <a:ext uri="{FF2B5EF4-FFF2-40B4-BE49-F238E27FC236}">
                <a16:creationId xmlns:a16="http://schemas.microsoft.com/office/drawing/2014/main" id="{352D3769-FE4F-43E3-9A0F-2710DC6A8141}"/>
              </a:ext>
            </a:extLst>
          </p:cNvPr>
          <p:cNvSpPr txBox="1"/>
          <p:nvPr/>
        </p:nvSpPr>
        <p:spPr>
          <a:xfrm>
            <a:off x="4427522" y="5691489"/>
            <a:ext cx="2623224" cy="646331"/>
          </a:xfrm>
          <a:prstGeom prst="rect">
            <a:avLst/>
          </a:prstGeom>
          <a:noFill/>
        </p:spPr>
        <p:txBody>
          <a:bodyPr wrap="square" rtlCol="0">
            <a:spAutoFit/>
          </a:bodyPr>
          <a:lstStyle/>
          <a:p>
            <a:r>
              <a:rPr lang="en-GB" sz="3600" b="1" dirty="0">
                <a:effectLst>
                  <a:outerShdw blurRad="38100" dist="38100" dir="2700000" algn="tl">
                    <a:srgbClr val="000000">
                      <a:alpha val="43137"/>
                    </a:srgbClr>
                  </a:outerShdw>
                </a:effectLst>
              </a:rPr>
              <a:t>SECONDS</a:t>
            </a:r>
          </a:p>
        </p:txBody>
      </p:sp>
    </p:spTree>
    <p:extLst>
      <p:ext uri="{BB962C8B-B14F-4D97-AF65-F5344CB8AC3E}">
        <p14:creationId xmlns:p14="http://schemas.microsoft.com/office/powerpoint/2010/main" val="899897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Walking England’s new coast path: sea and skylarks in the north-east | England holidays | The Guardian">
            <a:extLst>
              <a:ext uri="{FF2B5EF4-FFF2-40B4-BE49-F238E27FC236}">
                <a16:creationId xmlns:a16="http://schemas.microsoft.com/office/drawing/2014/main" id="{7C24A75F-FEE7-4B85-B5FC-52B0771F8BE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Walking England’s new coast path: sea and skylarks in the north-east | England holidays | The Guardian">
            <a:extLst>
              <a:ext uri="{FF2B5EF4-FFF2-40B4-BE49-F238E27FC236}">
                <a16:creationId xmlns:a16="http://schemas.microsoft.com/office/drawing/2014/main" id="{EBE1214E-A361-4D02-A299-6502A59C5098}"/>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Rectangle 5">
            <a:extLst>
              <a:ext uri="{FF2B5EF4-FFF2-40B4-BE49-F238E27FC236}">
                <a16:creationId xmlns:a16="http://schemas.microsoft.com/office/drawing/2014/main" id="{5CBFAFAE-CCB2-42EE-A3E5-D11E30409B56}"/>
              </a:ext>
            </a:extLst>
          </p:cNvPr>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29C01A8B-ADBA-41D2-A73F-A9B2F16871B4}"/>
              </a:ext>
            </a:extLst>
          </p:cNvPr>
          <p:cNvPicPr>
            <a:picLocks noChangeAspect="1"/>
          </p:cNvPicPr>
          <p:nvPr/>
        </p:nvPicPr>
        <p:blipFill>
          <a:blip r:embed="rId2"/>
          <a:stretch>
            <a:fillRect/>
          </a:stretch>
        </p:blipFill>
        <p:spPr>
          <a:xfrm>
            <a:off x="450542" y="359175"/>
            <a:ext cx="4426258" cy="6139649"/>
          </a:xfrm>
          <a:prstGeom prst="rect">
            <a:avLst/>
          </a:prstGeom>
        </p:spPr>
      </p:pic>
      <p:sp>
        <p:nvSpPr>
          <p:cNvPr id="9" name="TextBox 8">
            <a:extLst>
              <a:ext uri="{FF2B5EF4-FFF2-40B4-BE49-F238E27FC236}">
                <a16:creationId xmlns:a16="http://schemas.microsoft.com/office/drawing/2014/main" id="{D2CA4F73-1A29-4851-A213-5C36E5F13D80}"/>
              </a:ext>
            </a:extLst>
          </p:cNvPr>
          <p:cNvSpPr txBox="1"/>
          <p:nvPr/>
        </p:nvSpPr>
        <p:spPr>
          <a:xfrm>
            <a:off x="5161935" y="2257961"/>
            <a:ext cx="3836323" cy="2554545"/>
          </a:xfrm>
          <a:prstGeom prst="rect">
            <a:avLst/>
          </a:prstGeom>
          <a:noFill/>
        </p:spPr>
        <p:txBody>
          <a:bodyPr wrap="square" rtlCol="0">
            <a:spAutoFit/>
          </a:bodyPr>
          <a:lstStyle/>
          <a:p>
            <a:r>
              <a:rPr lang="en-GB" sz="4000" dirty="0"/>
              <a:t>Extension Task –</a:t>
            </a:r>
          </a:p>
          <a:p>
            <a:r>
              <a:rPr lang="en-GB" sz="4000" dirty="0"/>
              <a:t>Data Interpretation</a:t>
            </a:r>
          </a:p>
        </p:txBody>
      </p:sp>
    </p:spTree>
    <p:extLst>
      <p:ext uri="{BB962C8B-B14F-4D97-AF65-F5344CB8AC3E}">
        <p14:creationId xmlns:p14="http://schemas.microsoft.com/office/powerpoint/2010/main" val="23264376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F846ADFE815F4F9CF01EF564097CF6" ma:contentTypeVersion="4" ma:contentTypeDescription="Create a new document." ma:contentTypeScope="" ma:versionID="f545a899e52aef86bed0ba2c5844d1ad">
  <xsd:schema xmlns:xsd="http://www.w3.org/2001/XMLSchema" xmlns:xs="http://www.w3.org/2001/XMLSchema" xmlns:p="http://schemas.microsoft.com/office/2006/metadata/properties" xmlns:ns2="9de8bd53-1de7-43b1-8135-421a91cbf910" xmlns:ns3="7cd1a58c-c82a-42b9-abbb-de446e1ea716" targetNamespace="http://schemas.microsoft.com/office/2006/metadata/properties" ma:root="true" ma:fieldsID="ed26b40d1e1860fc588c3e750ee9233c" ns2:_="" ns3:_="">
    <xsd:import namespace="9de8bd53-1de7-43b1-8135-421a91cbf910"/>
    <xsd:import namespace="7cd1a58c-c82a-42b9-abbb-de446e1ea7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e8bd53-1de7-43b1-8135-421a91cbf9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d1a58c-c82a-42b9-abbb-de446e1ea71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BB9555-273C-4343-8F7D-8B64D47A1539}">
  <ds:schemaRefs>
    <ds:schemaRef ds:uri="http://schemas.microsoft.com/office/2006/documentManagement/types"/>
    <ds:schemaRef ds:uri="9de8bd53-1de7-43b1-8135-421a91cbf910"/>
    <ds:schemaRef ds:uri="http://purl.org/dc/elements/1.1/"/>
    <ds:schemaRef ds:uri="http://schemas.microsoft.com/office/infopath/2007/PartnerControls"/>
    <ds:schemaRef ds:uri="7cd1a58c-c82a-42b9-abbb-de446e1ea716"/>
    <ds:schemaRef ds:uri="http://schemas.microsoft.com/office/2006/metadata/properties"/>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500AAE81-3823-4864-A730-B35179860A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e8bd53-1de7-43b1-8135-421a91cbf910"/>
    <ds:schemaRef ds:uri="7cd1a58c-c82a-42b9-abbb-de446e1ea7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DFCD801-C9D3-4A84-90ED-B87F6ABAC3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7010</TotalTime>
  <Words>3639</Words>
  <Application>Microsoft Office PowerPoint</Application>
  <PresentationFormat>On-screen Show (4:3)</PresentationFormat>
  <Paragraphs>490</Paragraphs>
  <Slides>33</Slides>
  <Notes>22</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-apple-system</vt:lpstr>
      <vt:lpstr>Arial</vt:lpstr>
      <vt:lpstr>Calibri</vt:lpstr>
      <vt:lpstr>Century Gothic</vt:lpstr>
      <vt:lpstr>Google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Coast and Beach</vt:lpstr>
      <vt:lpstr>Cold Water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Beach Flags</vt:lpstr>
      <vt:lpstr>Offshore Winds</vt:lpstr>
      <vt:lpstr>PowerPoint Presentation</vt:lpstr>
      <vt:lpstr>PowerPoint Presentation</vt:lpstr>
      <vt:lpstr>PowerPoint Presentation</vt:lpstr>
      <vt:lpstr>Longshore Currents</vt:lpstr>
      <vt:lpstr>PowerPoint Presentation</vt:lpstr>
      <vt:lpstr>PowerPoint Presentation</vt:lpstr>
      <vt:lpstr>Risk Factors &amp; Contributing Causes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Laine</dc:creator>
  <cp:lastModifiedBy>R Laine</cp:lastModifiedBy>
  <cp:revision>69</cp:revision>
  <cp:lastPrinted>2025-10-09T09:51:36Z</cp:lastPrinted>
  <dcterms:created xsi:type="dcterms:W3CDTF">2020-11-24T21:34:06Z</dcterms:created>
  <dcterms:modified xsi:type="dcterms:W3CDTF">2026-08-26T11:41:10Z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0x01010024F846ADFE815F4F9CF01EF564097CF6</vt:lpwstr>
  </property>
</Properties>
</file>